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p:cViewPr varScale="1">
        <p:scale>
          <a:sx n="80" d="100"/>
          <a:sy n="80" d="100"/>
        </p:scale>
        <p:origin x="48" y="14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6717A9-1BF3-4750-9D50-D7E87A55ED81}" type="datetimeFigureOut">
              <a:rPr lang="en-US" smtClean="0"/>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108145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6717A9-1BF3-4750-9D50-D7E87A55ED81}" type="datetimeFigureOut">
              <a:rPr lang="en-US" smtClean="0"/>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1025737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6717A9-1BF3-4750-9D50-D7E87A55ED81}" type="datetimeFigureOut">
              <a:rPr lang="en-US" smtClean="0"/>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3578516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6717A9-1BF3-4750-9D50-D7E87A55ED81}" type="datetimeFigureOut">
              <a:rPr lang="en-US" smtClean="0"/>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35793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6717A9-1BF3-4750-9D50-D7E87A55ED81}" type="datetimeFigureOut">
              <a:rPr lang="en-US" smtClean="0"/>
              <a:t>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2348039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6717A9-1BF3-4750-9D50-D7E87A55ED81}" type="datetimeFigureOut">
              <a:rPr lang="en-US" smtClean="0"/>
              <a:t>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1628012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6717A9-1BF3-4750-9D50-D7E87A55ED81}" type="datetimeFigureOut">
              <a:rPr lang="en-US" smtClean="0"/>
              <a:t>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1185706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6717A9-1BF3-4750-9D50-D7E87A55ED81}" type="datetimeFigureOut">
              <a:rPr lang="en-US" smtClean="0"/>
              <a:t>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243614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6717A9-1BF3-4750-9D50-D7E87A55ED81}" type="datetimeFigureOut">
              <a:rPr lang="en-US" smtClean="0"/>
              <a:t>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31682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6717A9-1BF3-4750-9D50-D7E87A55ED81}" type="datetimeFigureOut">
              <a:rPr lang="en-US" smtClean="0"/>
              <a:t>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1388956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6717A9-1BF3-4750-9D50-D7E87A55ED81}" type="datetimeFigureOut">
              <a:rPr lang="en-US" smtClean="0"/>
              <a:t>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73385C-3BAD-4B82-80D8-46CDC2EC7C81}" type="slidenum">
              <a:rPr lang="en-US" smtClean="0"/>
              <a:t>‹#›</a:t>
            </a:fld>
            <a:endParaRPr lang="en-US"/>
          </a:p>
        </p:txBody>
      </p:sp>
    </p:spTree>
    <p:extLst>
      <p:ext uri="{BB962C8B-B14F-4D97-AF65-F5344CB8AC3E}">
        <p14:creationId xmlns:p14="http://schemas.microsoft.com/office/powerpoint/2010/main" val="423470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6717A9-1BF3-4750-9D50-D7E87A55ED81}" type="datetimeFigureOut">
              <a:rPr lang="en-US" smtClean="0"/>
              <a:t>2/9/2016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73385C-3BAD-4B82-80D8-46CDC2EC7C81}" type="slidenum">
              <a:rPr lang="en-US" smtClean="0"/>
              <a:t>‹#›</a:t>
            </a:fld>
            <a:endParaRPr lang="en-US"/>
          </a:p>
        </p:txBody>
      </p:sp>
    </p:spTree>
    <p:extLst>
      <p:ext uri="{BB962C8B-B14F-4D97-AF65-F5344CB8AC3E}">
        <p14:creationId xmlns:p14="http://schemas.microsoft.com/office/powerpoint/2010/main" val="4128436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1.xml"/><Relationship Id="rId5" Type="http://schemas.openxmlformats.org/officeDocument/2006/relationships/image" Target="../media/image18.jpeg"/><Relationship Id="rId4" Type="http://schemas.openxmlformats.org/officeDocument/2006/relationships/image" Target="../media/image17.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 Id="rId4" Type="http://schemas.openxmlformats.org/officeDocument/2006/relationships/hyperlink" Target="http://www.webdubois.org/dbMyEvolvingPrgm.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609600"/>
            <a:ext cx="9123492" cy="2308324"/>
          </a:xfrm>
          <a:prstGeom prst="rect">
            <a:avLst/>
          </a:prstGeom>
          <a:noFill/>
        </p:spPr>
        <p:txBody>
          <a:bodyPr wrap="square" rtlCol="0">
            <a:spAutoFit/>
          </a:bodyPr>
          <a:lstStyle/>
          <a:p>
            <a:pPr algn="ctr"/>
            <a:r>
              <a:rPr lang="en-US" sz="3600" b="1" dirty="0"/>
              <a:t>How Dr. W. E. B. </a:t>
            </a:r>
            <a:r>
              <a:rPr lang="en-US" sz="3600" b="1" dirty="0" err="1"/>
              <a:t>DuBois</a:t>
            </a:r>
            <a:r>
              <a:rPr lang="en-US" sz="3600" b="1" dirty="0"/>
              <a:t> fought the box </a:t>
            </a:r>
            <a:br>
              <a:rPr lang="en-US" sz="3600" b="1" dirty="0"/>
            </a:br>
            <a:r>
              <a:rPr lang="en-US" sz="3600" b="1" dirty="0"/>
              <a:t>and became a model for the freedom struggle</a:t>
            </a:r>
          </a:p>
          <a:p>
            <a:pPr algn="ctr"/>
            <a:r>
              <a:rPr lang="en-US" sz="3600" b="1" dirty="0"/>
              <a:t/>
            </a:r>
            <a:br>
              <a:rPr lang="en-US" sz="3600" b="1" dirty="0"/>
            </a:br>
            <a:r>
              <a:rPr lang="en-US" sz="3600" b="1" dirty="0"/>
              <a:t>(A close reading of an important essay)</a:t>
            </a:r>
            <a:endParaRPr lang="en-US" sz="3600" b="1" dirty="0"/>
          </a:p>
        </p:txBody>
      </p:sp>
      <p:pic>
        <p:nvPicPr>
          <p:cNvPr id="16386" name="Picture 2" descr="https://encrypted-tbn3.gstatic.com/images?q=tbn:ANd9GcSmWJGkaRPhzJey8ICE_8OZGYzjIG7EtnTI8w8z4l99J8fOnWh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7953" y="3352800"/>
            <a:ext cx="8191702" cy="2876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659700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1" y="2386548"/>
            <a:ext cx="8356711" cy="3785652"/>
          </a:xfrm>
          <a:prstGeom prst="rect">
            <a:avLst/>
          </a:prstGeom>
          <a:noFill/>
        </p:spPr>
        <p:txBody>
          <a:bodyPr wrap="none" rtlCol="0">
            <a:spAutoFit/>
          </a:bodyPr>
          <a:lstStyle/>
          <a:p>
            <a:r>
              <a:rPr lang="en-US" sz="4000" b="1" dirty="0"/>
              <a:t>“By ‘Freedom’ for Negroes, I meant </a:t>
            </a:r>
          </a:p>
          <a:p>
            <a:r>
              <a:rPr lang="en-US" sz="4000" b="1" dirty="0"/>
              <a:t>and still mean, full economic, political </a:t>
            </a:r>
          </a:p>
          <a:p>
            <a:r>
              <a:rPr lang="en-US" sz="4000" b="1" dirty="0"/>
              <a:t>and social </a:t>
            </a:r>
            <a:r>
              <a:rPr lang="en-US" sz="4000" b="1" u="sng" dirty="0"/>
              <a:t>equality</a:t>
            </a:r>
            <a:r>
              <a:rPr lang="en-US" sz="4000" b="1" dirty="0"/>
              <a:t> with American </a:t>
            </a:r>
          </a:p>
          <a:p>
            <a:r>
              <a:rPr lang="en-US" sz="4000" b="1" dirty="0"/>
              <a:t>citizens, in thought, expression, and </a:t>
            </a:r>
          </a:p>
          <a:p>
            <a:r>
              <a:rPr lang="en-US" sz="4000" b="1" dirty="0"/>
              <a:t>action, with no discrimination based </a:t>
            </a:r>
          </a:p>
          <a:p>
            <a:r>
              <a:rPr lang="en-US" sz="4000" b="1" dirty="0"/>
              <a:t>on race or color.” (paragraph 100)</a:t>
            </a:r>
            <a:endParaRPr lang="en-US" sz="4000" b="1" dirty="0"/>
          </a:p>
        </p:txBody>
      </p:sp>
      <p:sp>
        <p:nvSpPr>
          <p:cNvPr id="3" name="TextBox 2"/>
          <p:cNvSpPr txBox="1"/>
          <p:nvPr/>
        </p:nvSpPr>
        <p:spPr>
          <a:xfrm>
            <a:off x="1668346" y="381001"/>
            <a:ext cx="8771055" cy="769441"/>
          </a:xfrm>
          <a:prstGeom prst="rect">
            <a:avLst/>
          </a:prstGeom>
          <a:noFill/>
        </p:spPr>
        <p:txBody>
          <a:bodyPr wrap="none" rtlCol="0">
            <a:spAutoFit/>
          </a:bodyPr>
          <a:lstStyle/>
          <a:p>
            <a:r>
              <a:rPr lang="en-US" sz="4400" b="1" dirty="0" err="1"/>
              <a:t>DuBois</a:t>
            </a:r>
            <a:r>
              <a:rPr lang="en-US" sz="4400" b="1" dirty="0"/>
              <a:t> has a basic view “in the box.”</a:t>
            </a:r>
            <a:endParaRPr lang="en-US" sz="4400" b="1" dirty="0"/>
          </a:p>
        </p:txBody>
      </p:sp>
      <p:sp>
        <p:nvSpPr>
          <p:cNvPr id="6" name="Oval 5"/>
          <p:cNvSpPr/>
          <p:nvPr/>
        </p:nvSpPr>
        <p:spPr>
          <a:xfrm>
            <a:off x="9649716" y="5824895"/>
            <a:ext cx="694944" cy="694611"/>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5181600" y="685800"/>
            <a:ext cx="1079142" cy="2246769"/>
          </a:xfrm>
          <a:prstGeom prst="rect">
            <a:avLst/>
          </a:prstGeom>
          <a:noFill/>
        </p:spPr>
        <p:txBody>
          <a:bodyPr wrap="none" rtlCol="0">
            <a:spAutoFit/>
          </a:bodyPr>
          <a:lstStyle/>
          <a:p>
            <a:r>
              <a:rPr lang="en-US" sz="14000" b="1" dirty="0"/>
              <a:t>=</a:t>
            </a:r>
            <a:endParaRPr lang="en-US" sz="14000" b="1" dirty="0"/>
          </a:p>
        </p:txBody>
      </p:sp>
    </p:spTree>
    <p:extLst>
      <p:ext uri="{BB962C8B-B14F-4D97-AF65-F5344CB8AC3E}">
        <p14:creationId xmlns:p14="http://schemas.microsoft.com/office/powerpoint/2010/main" val="429190511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84552" y="685800"/>
            <a:ext cx="9083449" cy="738664"/>
          </a:xfrm>
          <a:prstGeom prst="rect">
            <a:avLst/>
          </a:prstGeom>
          <a:noFill/>
        </p:spPr>
        <p:txBody>
          <a:bodyPr wrap="none" rtlCol="0">
            <a:spAutoFit/>
          </a:bodyPr>
          <a:lstStyle/>
          <a:p>
            <a:r>
              <a:rPr lang="en-US" sz="4200" b="1" dirty="0" err="1"/>
              <a:t>DuBois</a:t>
            </a:r>
            <a:r>
              <a:rPr lang="en-US" sz="4200" b="1" dirty="0"/>
              <a:t> defines three stages of his work.</a:t>
            </a:r>
            <a:endParaRPr lang="en-US" sz="4200" b="1" dirty="0"/>
          </a:p>
        </p:txBody>
      </p:sp>
      <p:sp>
        <p:nvSpPr>
          <p:cNvPr id="3" name="TextBox 2"/>
          <p:cNvSpPr txBox="1"/>
          <p:nvPr/>
        </p:nvSpPr>
        <p:spPr>
          <a:xfrm>
            <a:off x="2630574" y="1676401"/>
            <a:ext cx="7046826" cy="4524315"/>
          </a:xfrm>
          <a:prstGeom prst="rect">
            <a:avLst/>
          </a:prstGeom>
          <a:noFill/>
        </p:spPr>
        <p:txBody>
          <a:bodyPr wrap="square" rtlCol="0">
            <a:spAutoFit/>
          </a:bodyPr>
          <a:lstStyle/>
          <a:p>
            <a:pPr marL="342900" indent="-342900">
              <a:buAutoNum type="arabicPeriod"/>
            </a:pPr>
            <a:r>
              <a:rPr lang="en-US" sz="2400" b="1" dirty="0"/>
              <a:t>“1885 – 1910  The truth shall make ye free.” (122)</a:t>
            </a:r>
          </a:p>
          <a:p>
            <a:pPr marL="342900" indent="-342900">
              <a:buAutoNum type="arabicPeriod"/>
            </a:pPr>
            <a:endParaRPr lang="en-US" sz="2400" b="1" dirty="0"/>
          </a:p>
          <a:p>
            <a:pPr marL="342900" indent="-342900">
              <a:buAutoNum type="arabicPeriod"/>
            </a:pPr>
            <a:r>
              <a:rPr lang="en-US" sz="2400" b="1" dirty="0"/>
              <a:t>“1900 – 1930  United Action on the part of thinking Americans, white and Black, to force the truth concerning Negroes to the attention of the nation.” (124)</a:t>
            </a:r>
          </a:p>
          <a:p>
            <a:endParaRPr lang="en-US" sz="2400" b="1" dirty="0"/>
          </a:p>
          <a:p>
            <a:pPr marL="342900" indent="-342900">
              <a:buAutoNum type="arabicPeriod" startAt="3"/>
            </a:pPr>
            <a:r>
              <a:rPr lang="en-US" sz="2400" b="1" dirty="0"/>
              <a:t>“1928 – 1944  Scientific investigation and organized action among Negroes, in close, co-operation, to secure the survival of the Negro race, until the cultural development of America and the world is willing to recognize Negro freedom.” (126)</a:t>
            </a:r>
            <a:endParaRPr lang="en-US" sz="2400" b="1" dirty="0"/>
          </a:p>
        </p:txBody>
      </p:sp>
      <p:sp>
        <p:nvSpPr>
          <p:cNvPr id="5" name="Oval 4"/>
          <p:cNvSpPr/>
          <p:nvPr/>
        </p:nvSpPr>
        <p:spPr>
          <a:xfrm>
            <a:off x="9649716" y="5839072"/>
            <a:ext cx="694944" cy="69461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659770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37105" y="304800"/>
            <a:ext cx="5066452" cy="707886"/>
          </a:xfrm>
          <a:prstGeom prst="rect">
            <a:avLst/>
          </a:prstGeom>
          <a:noFill/>
        </p:spPr>
        <p:txBody>
          <a:bodyPr wrap="none" rtlCol="0">
            <a:spAutoFit/>
          </a:bodyPr>
          <a:lstStyle/>
          <a:p>
            <a:r>
              <a:rPr lang="en-US" sz="4000" b="1" dirty="0" err="1"/>
              <a:t>DuBois</a:t>
            </a:r>
            <a:r>
              <a:rPr lang="en-US" sz="4000" b="1" dirty="0"/>
              <a:t> - a  Sociologist  </a:t>
            </a:r>
            <a:endParaRPr lang="en-US" sz="4000" b="1" dirty="0"/>
          </a:p>
        </p:txBody>
      </p:sp>
      <p:sp>
        <p:nvSpPr>
          <p:cNvPr id="3" name="Rectangle 2"/>
          <p:cNvSpPr/>
          <p:nvPr/>
        </p:nvSpPr>
        <p:spPr>
          <a:xfrm>
            <a:off x="1913553" y="1066801"/>
            <a:ext cx="3773095" cy="5632311"/>
          </a:xfrm>
          <a:prstGeom prst="rect">
            <a:avLst/>
          </a:prstGeom>
        </p:spPr>
        <p:txBody>
          <a:bodyPr wrap="square">
            <a:spAutoFit/>
          </a:bodyPr>
          <a:lstStyle/>
          <a:p>
            <a:r>
              <a:rPr lang="en-US" sz="2000" b="1" dirty="0"/>
              <a:t>“I </a:t>
            </a:r>
            <a:r>
              <a:rPr lang="en-US" sz="2000" b="1" dirty="0"/>
              <a:t>saw the action of physical law in the actions of men; but I saw more than that: I saw rhythms and tendencies; coincidences and probabilities; and I saw that, which for want of any other word, I must in accord with the strict tenets of Science, call Chance. I went forward to build a sociology, which I conceived of as the attempt to measure the element of Chance in human conduct. This was the </a:t>
            </a:r>
            <a:r>
              <a:rPr lang="en-US" sz="2000" b="1" dirty="0" err="1"/>
              <a:t>Jamesian</a:t>
            </a:r>
            <a:r>
              <a:rPr lang="en-US" sz="2000" b="1" dirty="0"/>
              <a:t> pragmatism, applied not simply to ethics, but to all human action, beyond what seemed to me, increasingly, the distinct limits of physical law. </a:t>
            </a:r>
            <a:r>
              <a:rPr lang="en-US" sz="2000" b="1" dirty="0"/>
              <a:t>“ (75)</a:t>
            </a:r>
            <a:endParaRPr lang="en-US" sz="2000" b="1" dirty="0"/>
          </a:p>
        </p:txBody>
      </p:sp>
      <p:sp>
        <p:nvSpPr>
          <p:cNvPr id="4" name="Rectangle 3"/>
          <p:cNvSpPr/>
          <p:nvPr/>
        </p:nvSpPr>
        <p:spPr>
          <a:xfrm>
            <a:off x="6535479" y="1"/>
            <a:ext cx="4114800" cy="6863417"/>
          </a:xfrm>
          <a:prstGeom prst="rect">
            <a:avLst/>
          </a:prstGeom>
        </p:spPr>
        <p:txBody>
          <a:bodyPr wrap="square">
            <a:spAutoFit/>
          </a:bodyPr>
          <a:lstStyle/>
          <a:p>
            <a:r>
              <a:rPr lang="en-US" sz="2000" b="1" dirty="0"/>
              <a:t>“I </a:t>
            </a:r>
            <a:r>
              <a:rPr lang="en-US" sz="2000" b="1" dirty="0"/>
              <a:t>began with a bibliography of Nat Turner and ended with a history of the suppression of the African Slave Trade to America; neither needed to be done again at least in my day. Thus in my quest for basic knowledge with which to help guide the American Negro, I came to the study of sociology, by way of philosophy and history rather than by physics and biology, which was the current approach; moreover at that day, Harvard recognized no "science" of sociology and for my doctorate, after hesitating between history and economics, I chose history. On the other hand, psychology, hovering then at the threshold of experiment under </a:t>
            </a:r>
            <a:r>
              <a:rPr lang="en-US" sz="2000" b="1" dirty="0" err="1"/>
              <a:t>Münsterberg</a:t>
            </a:r>
            <a:r>
              <a:rPr lang="en-US" sz="2000" b="1" dirty="0"/>
              <a:t>, soon took a new orientation which I could understand from the beginning. </a:t>
            </a:r>
            <a:r>
              <a:rPr lang="en-US" sz="2000" b="1" dirty="0"/>
              <a:t>“ (26)</a:t>
            </a:r>
            <a:endParaRPr lang="en-US" sz="2000" b="1" dirty="0"/>
          </a:p>
        </p:txBody>
      </p:sp>
    </p:spTree>
    <p:extLst>
      <p:ext uri="{BB962C8B-B14F-4D97-AF65-F5344CB8AC3E}">
        <p14:creationId xmlns:p14="http://schemas.microsoft.com/office/powerpoint/2010/main" val="52180352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838200"/>
            <a:ext cx="8915400" cy="6124754"/>
          </a:xfrm>
          <a:prstGeom prst="rect">
            <a:avLst/>
          </a:prstGeom>
        </p:spPr>
        <p:txBody>
          <a:bodyPr wrap="square">
            <a:spAutoFit/>
          </a:bodyPr>
          <a:lstStyle/>
          <a:p>
            <a:r>
              <a:rPr lang="en-US" sz="2800" b="1" dirty="0"/>
              <a:t>“It </a:t>
            </a:r>
            <a:r>
              <a:rPr lang="en-US" sz="2800" b="1" dirty="0"/>
              <a:t>was of course crazy for me to dream that America, in the dawn of the Twentieth Century, with Colonial Imperialism, based on the suppression of colored folk, at its zenith, would encourage, much less adequately finance, such a program at a Negro college under Negro scholars. My faith in its success was based on the firm belief that race prejudice was based on widespread ignorance. My long-term remedy was </a:t>
            </a:r>
            <a:r>
              <a:rPr lang="en-US" sz="2800" b="1" u="sng" dirty="0"/>
              <a:t>Truth</a:t>
            </a:r>
            <a:r>
              <a:rPr lang="en-US" sz="2800" b="1" dirty="0"/>
              <a:t>: carefully gathered scientific proof that neither color nor race determined the limits of a man's capacity or desert. I was not at the time sufficiently </a:t>
            </a:r>
            <a:r>
              <a:rPr lang="en-US" sz="2800" b="1" u="sng" dirty="0"/>
              <a:t>Freudian</a:t>
            </a:r>
            <a:r>
              <a:rPr lang="en-US" sz="2800" b="1" dirty="0"/>
              <a:t> to understand how little human action is based on reason; nor did I know </a:t>
            </a:r>
            <a:r>
              <a:rPr lang="en-US" sz="2800" b="1" u="sng" dirty="0"/>
              <a:t>Karl Marx</a:t>
            </a:r>
            <a:r>
              <a:rPr lang="en-US" sz="2800" b="1" dirty="0"/>
              <a:t> well enough to appreciate the economic foundations of human history</a:t>
            </a:r>
            <a:r>
              <a:rPr lang="en-US" sz="2800" b="1" dirty="0"/>
              <a:t>.” (51)</a:t>
            </a:r>
            <a:endParaRPr lang="en-US" sz="2800" b="1" dirty="0"/>
          </a:p>
        </p:txBody>
      </p:sp>
      <p:sp>
        <p:nvSpPr>
          <p:cNvPr id="3" name="TextBox 2"/>
          <p:cNvSpPr txBox="1"/>
          <p:nvPr/>
        </p:nvSpPr>
        <p:spPr>
          <a:xfrm>
            <a:off x="1524000" y="152401"/>
            <a:ext cx="9144000" cy="769441"/>
          </a:xfrm>
          <a:prstGeom prst="rect">
            <a:avLst/>
          </a:prstGeom>
          <a:noFill/>
        </p:spPr>
        <p:txBody>
          <a:bodyPr wrap="square" rtlCol="0">
            <a:spAutoFit/>
          </a:bodyPr>
          <a:lstStyle/>
          <a:p>
            <a:pPr algn="ctr"/>
            <a:r>
              <a:rPr lang="en-US" sz="4400" b="1" dirty="0"/>
              <a:t>Theoretical orientation is critical</a:t>
            </a:r>
            <a:endParaRPr lang="en-US" sz="4400" b="1" dirty="0"/>
          </a:p>
        </p:txBody>
      </p:sp>
    </p:spTree>
    <p:extLst>
      <p:ext uri="{BB962C8B-B14F-4D97-AF65-F5344CB8AC3E}">
        <p14:creationId xmlns:p14="http://schemas.microsoft.com/office/powerpoint/2010/main" val="287097895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1518822"/>
            <a:ext cx="8534400" cy="5262979"/>
          </a:xfrm>
          <a:prstGeom prst="rect">
            <a:avLst/>
          </a:prstGeom>
        </p:spPr>
        <p:txBody>
          <a:bodyPr wrap="square">
            <a:spAutoFit/>
          </a:bodyPr>
          <a:lstStyle/>
          <a:p>
            <a:r>
              <a:rPr lang="en-US" sz="2400" b="1" dirty="0"/>
              <a:t>“For </a:t>
            </a:r>
            <a:r>
              <a:rPr lang="en-US" sz="2400" b="1" dirty="0"/>
              <a:t>the American Negro, the last decade of the 19th, and the first decade of the 20th Centuries were more critical than the Reconstruction years of 1868 to 1876. Yet they have received but slight attention from historians and social students. They are usually interpreted in terms of personalities, and without regard to the great social forces that were developing. This was the age of </a:t>
            </a:r>
            <a:r>
              <a:rPr lang="en-US" sz="2400" b="1" u="sng" dirty="0"/>
              <a:t>triumph for Big Business</a:t>
            </a:r>
            <a:r>
              <a:rPr lang="en-US" sz="2400" b="1" dirty="0"/>
              <a:t>, for Industry, consolidated and organized on a world-wide scale, and </a:t>
            </a:r>
            <a:r>
              <a:rPr lang="en-US" sz="2400" b="1" u="sng" dirty="0"/>
              <a:t>run by white capital with colored labor</a:t>
            </a:r>
            <a:r>
              <a:rPr lang="en-US" sz="2400" b="1" dirty="0"/>
              <a:t>. The southern United States was one of the most promising fields for this development, with invaluable staple crops, with </a:t>
            </a:r>
            <a:r>
              <a:rPr lang="en-US" sz="2400" b="1" u="sng" dirty="0"/>
              <a:t>a mass of cheap and potentially efficient labor</a:t>
            </a:r>
            <a:r>
              <a:rPr lang="en-US" sz="2400" b="1" dirty="0"/>
              <a:t>, with unlimited natural power and use of unequalled technique, and with a transportation system reaching all the markets of the world</a:t>
            </a:r>
            <a:r>
              <a:rPr lang="en-US" sz="2400" b="1" dirty="0"/>
              <a:t>.” (54)</a:t>
            </a:r>
            <a:endParaRPr lang="en-US" sz="2400" b="1" dirty="0"/>
          </a:p>
        </p:txBody>
      </p:sp>
      <p:sp>
        <p:nvSpPr>
          <p:cNvPr id="3" name="TextBox 2"/>
          <p:cNvSpPr txBox="1"/>
          <p:nvPr/>
        </p:nvSpPr>
        <p:spPr>
          <a:xfrm>
            <a:off x="1905000" y="228600"/>
            <a:ext cx="8656024" cy="1446550"/>
          </a:xfrm>
          <a:prstGeom prst="rect">
            <a:avLst/>
          </a:prstGeom>
          <a:noFill/>
        </p:spPr>
        <p:txBody>
          <a:bodyPr wrap="none" rtlCol="0">
            <a:spAutoFit/>
          </a:bodyPr>
          <a:lstStyle/>
          <a:p>
            <a:pPr algn="ctr"/>
            <a:r>
              <a:rPr lang="en-US" sz="4400" b="1" dirty="0" err="1"/>
              <a:t>DuBois</a:t>
            </a:r>
            <a:r>
              <a:rPr lang="en-US" sz="4400" b="1" dirty="0"/>
              <a:t> defines the 20</a:t>
            </a:r>
            <a:r>
              <a:rPr lang="en-US" sz="4400" b="1" baseline="30000" dirty="0"/>
              <a:t>th</a:t>
            </a:r>
            <a:r>
              <a:rPr lang="en-US" sz="4400" b="1" dirty="0"/>
              <a:t> century box:</a:t>
            </a:r>
          </a:p>
          <a:p>
            <a:pPr algn="ctr"/>
            <a:r>
              <a:rPr lang="en-US" sz="4400" b="1" dirty="0"/>
              <a:t>Structure</a:t>
            </a:r>
            <a:endParaRPr lang="en-US" sz="4400" b="1" dirty="0"/>
          </a:p>
        </p:txBody>
      </p:sp>
    </p:spTree>
    <p:extLst>
      <p:ext uri="{BB962C8B-B14F-4D97-AF65-F5344CB8AC3E}">
        <p14:creationId xmlns:p14="http://schemas.microsoft.com/office/powerpoint/2010/main" val="11587398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1518822"/>
            <a:ext cx="8610600" cy="5262979"/>
          </a:xfrm>
          <a:prstGeom prst="rect">
            <a:avLst/>
          </a:prstGeom>
        </p:spPr>
        <p:txBody>
          <a:bodyPr wrap="square">
            <a:spAutoFit/>
          </a:bodyPr>
          <a:lstStyle/>
          <a:p>
            <a:r>
              <a:rPr lang="en-US" sz="2400" b="1" dirty="0"/>
              <a:t>“…a </a:t>
            </a:r>
            <a:r>
              <a:rPr lang="en-US" sz="2400" b="1" dirty="0"/>
              <a:t>new racial philosophy for the South was evolved. This philosophy seemed to say that the attempt to over-educate a "child race" by furnishing chiefly college training to its promising young people, must be discouraged; </a:t>
            </a:r>
            <a:r>
              <a:rPr lang="en-US" sz="2400" b="1" u="sng" dirty="0"/>
              <a:t>the Negro must be taught to accept what the whites were willing to offer him</a:t>
            </a:r>
            <a:r>
              <a:rPr lang="en-US" sz="2400" b="1" dirty="0"/>
              <a:t>; in a world ruled by white people and destined so to be ruled, the place of Negroes must be that of an </a:t>
            </a:r>
            <a:r>
              <a:rPr lang="en-US" sz="2400" b="1" u="sng" dirty="0"/>
              <a:t>humble, patient, hard-working group of laborers</a:t>
            </a:r>
            <a:r>
              <a:rPr lang="en-US" sz="2400" b="1" dirty="0"/>
              <a:t>, whose ultimate destiny would be determined by their white employers. Meantime, the South must have education on a broad and increasing basis, but primarily for whites; for Negroes, education, for the present, should be confined increasingly to elementary instruction, and more especially to training in farming and industry, </a:t>
            </a:r>
            <a:r>
              <a:rPr lang="en-US" sz="2400" b="1" u="sng" dirty="0"/>
              <a:t>calculated to make the mass of Negroes laborers contented with their lot</a:t>
            </a:r>
            <a:r>
              <a:rPr lang="en-US" sz="2400" b="1" dirty="0"/>
              <a:t> and tractable</a:t>
            </a:r>
            <a:r>
              <a:rPr lang="en-US" sz="2400" b="1" dirty="0"/>
              <a:t>.” (56)</a:t>
            </a:r>
            <a:endParaRPr lang="en-US" sz="2400" b="1" dirty="0"/>
          </a:p>
        </p:txBody>
      </p:sp>
      <p:sp>
        <p:nvSpPr>
          <p:cNvPr id="3" name="Rectangle 2"/>
          <p:cNvSpPr/>
          <p:nvPr/>
        </p:nvSpPr>
        <p:spPr>
          <a:xfrm>
            <a:off x="1981200" y="304801"/>
            <a:ext cx="8229600" cy="1323439"/>
          </a:xfrm>
          <a:prstGeom prst="rect">
            <a:avLst/>
          </a:prstGeom>
        </p:spPr>
        <p:txBody>
          <a:bodyPr wrap="square">
            <a:spAutoFit/>
          </a:bodyPr>
          <a:lstStyle/>
          <a:p>
            <a:pPr algn="ctr"/>
            <a:r>
              <a:rPr lang="en-US" sz="4000" b="1" dirty="0" err="1"/>
              <a:t>DuBois</a:t>
            </a:r>
            <a:r>
              <a:rPr lang="en-US" sz="4000" b="1" dirty="0"/>
              <a:t> defines the 20</a:t>
            </a:r>
            <a:r>
              <a:rPr lang="en-US" sz="4000" b="1" baseline="30000" dirty="0"/>
              <a:t>th</a:t>
            </a:r>
            <a:r>
              <a:rPr lang="en-US" sz="4000" b="1" dirty="0"/>
              <a:t> century box:</a:t>
            </a:r>
          </a:p>
          <a:p>
            <a:pPr algn="ctr"/>
            <a:r>
              <a:rPr lang="en-US" sz="4000" b="1" dirty="0"/>
              <a:t>Policy</a:t>
            </a:r>
            <a:endParaRPr lang="en-US" sz="4000" b="1" dirty="0"/>
          </a:p>
        </p:txBody>
      </p:sp>
    </p:spTree>
    <p:extLst>
      <p:ext uri="{BB962C8B-B14F-4D97-AF65-F5344CB8AC3E}">
        <p14:creationId xmlns:p14="http://schemas.microsoft.com/office/powerpoint/2010/main" val="410968678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1164134"/>
            <a:ext cx="8839200" cy="5693866"/>
          </a:xfrm>
          <a:prstGeom prst="rect">
            <a:avLst/>
          </a:prstGeom>
        </p:spPr>
        <p:txBody>
          <a:bodyPr wrap="square">
            <a:spAutoFit/>
          </a:bodyPr>
          <a:lstStyle/>
          <a:p>
            <a:r>
              <a:rPr lang="en-US" sz="2800" b="1" dirty="0"/>
              <a:t>“It </a:t>
            </a:r>
            <a:r>
              <a:rPr lang="en-US" sz="2800" b="1" dirty="0"/>
              <a:t>was a hard job, but I completed it by the Spring of 1898 and published it a year later, under the auspices of the University, as </a:t>
            </a:r>
            <a:r>
              <a:rPr lang="en-US" sz="2800" b="1" i="1" u="sng" dirty="0"/>
              <a:t>The Philadelphia </a:t>
            </a:r>
            <a:r>
              <a:rPr lang="en-US" sz="2800" b="1" i="1" u="sng" dirty="0"/>
              <a:t>Negro</a:t>
            </a:r>
            <a:r>
              <a:rPr lang="en-US" sz="2800" b="1" i="1" dirty="0"/>
              <a:t>  </a:t>
            </a:r>
            <a:r>
              <a:rPr lang="en-US" sz="2800" b="1" dirty="0"/>
              <a:t>… First </a:t>
            </a:r>
            <a:r>
              <a:rPr lang="en-US" sz="2800" b="1" dirty="0"/>
              <a:t>of all </a:t>
            </a:r>
            <a:r>
              <a:rPr lang="en-US" sz="2800" b="1" u="sng" dirty="0"/>
              <a:t>I became painfully aware that merely being born in a group, does not necessarily make one possessed of complete knowledge concerning it</a:t>
            </a:r>
            <a:r>
              <a:rPr lang="en-US" sz="2800" b="1" dirty="0"/>
              <a:t>. I had learned far more from Philadelphia Negroes than I had taught them concerning the Negro Problem. Before the American Academy, affiliated with the University, I laid down in public session in 1899</a:t>
            </a:r>
            <a:r>
              <a:rPr lang="en-US" sz="2800" b="1" u="sng" dirty="0"/>
              <a:t>, a broad program of scientific attack on this problem, by systematic and continuous study</a:t>
            </a:r>
            <a:r>
              <a:rPr lang="en-US" sz="2800" b="1" dirty="0"/>
              <a:t>; and I appealed to Harvard, Columbia and Pennsylvania, to take up the work</a:t>
            </a:r>
            <a:r>
              <a:rPr lang="en-US" sz="2800" b="1" dirty="0"/>
              <a:t>.” (40)</a:t>
            </a:r>
            <a:endParaRPr lang="en-US" sz="2800" b="1" dirty="0"/>
          </a:p>
        </p:txBody>
      </p:sp>
      <p:sp>
        <p:nvSpPr>
          <p:cNvPr id="3" name="TextBox 2"/>
          <p:cNvSpPr txBox="1"/>
          <p:nvPr/>
        </p:nvSpPr>
        <p:spPr>
          <a:xfrm>
            <a:off x="2374992" y="304801"/>
            <a:ext cx="7226209" cy="769441"/>
          </a:xfrm>
          <a:prstGeom prst="rect">
            <a:avLst/>
          </a:prstGeom>
          <a:noFill/>
        </p:spPr>
        <p:txBody>
          <a:bodyPr wrap="none" rtlCol="0">
            <a:spAutoFit/>
          </a:bodyPr>
          <a:lstStyle/>
          <a:p>
            <a:r>
              <a:rPr lang="en-US" sz="4400" b="1" dirty="0"/>
              <a:t>The promise of social science  </a:t>
            </a:r>
            <a:endParaRPr lang="en-US" sz="4400" b="1" dirty="0"/>
          </a:p>
        </p:txBody>
      </p:sp>
    </p:spTree>
    <p:extLst>
      <p:ext uri="{BB962C8B-B14F-4D97-AF65-F5344CB8AC3E}">
        <p14:creationId xmlns:p14="http://schemas.microsoft.com/office/powerpoint/2010/main" val="336606010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2606" y="2133601"/>
            <a:ext cx="4407195" cy="4401205"/>
          </a:xfrm>
          <a:prstGeom prst="rect">
            <a:avLst/>
          </a:prstGeom>
        </p:spPr>
        <p:txBody>
          <a:bodyPr wrap="square">
            <a:spAutoFit/>
          </a:bodyPr>
          <a:lstStyle/>
          <a:p>
            <a:r>
              <a:rPr lang="en-US" sz="2000" b="1" dirty="0"/>
              <a:t>“1896</a:t>
            </a:r>
            <a:r>
              <a:rPr lang="en-US" sz="2000" b="1" dirty="0"/>
              <a:t>, </a:t>
            </a:r>
            <a:r>
              <a:rPr lang="en-US" sz="2000" b="1" i="1" dirty="0"/>
              <a:t>Mortality among Negroes in Cities</a:t>
            </a:r>
            <a:r>
              <a:rPr lang="en-US" sz="2000" b="1" dirty="0"/>
              <a:t/>
            </a:r>
            <a:br>
              <a:rPr lang="en-US" sz="2000" b="1" dirty="0"/>
            </a:br>
            <a:r>
              <a:rPr lang="en-US" sz="2000" b="1" dirty="0"/>
              <a:t>1897</a:t>
            </a:r>
            <a:r>
              <a:rPr lang="en-US" sz="2000" b="1" dirty="0"/>
              <a:t>, </a:t>
            </a:r>
            <a:r>
              <a:rPr lang="en-US" sz="2000" b="1" i="1" dirty="0"/>
              <a:t>Social and Physical Condition of Negroes in Cities</a:t>
            </a:r>
            <a:r>
              <a:rPr lang="en-US" sz="2000" b="1" dirty="0"/>
              <a:t/>
            </a:r>
            <a:br>
              <a:rPr lang="en-US" sz="2000" b="1" dirty="0"/>
            </a:br>
            <a:r>
              <a:rPr lang="en-US" sz="2000" b="1" dirty="0"/>
              <a:t>1898</a:t>
            </a:r>
            <a:r>
              <a:rPr lang="en-US" sz="2000" b="1" dirty="0"/>
              <a:t>, </a:t>
            </a:r>
            <a:r>
              <a:rPr lang="en-US" sz="2000" b="1" i="1" dirty="0"/>
              <a:t>Some Efforts of Negroes for Social Betterment</a:t>
            </a:r>
            <a:r>
              <a:rPr lang="en-US" sz="2000" b="1" dirty="0"/>
              <a:t/>
            </a:r>
            <a:br>
              <a:rPr lang="en-US" sz="2000" b="1" dirty="0"/>
            </a:br>
            <a:r>
              <a:rPr lang="en-US" sz="2000" b="1" dirty="0"/>
              <a:t>1899</a:t>
            </a:r>
            <a:r>
              <a:rPr lang="en-US" sz="2000" b="1" dirty="0"/>
              <a:t>, </a:t>
            </a:r>
            <a:r>
              <a:rPr lang="en-US" sz="2000" b="1" i="1" dirty="0"/>
              <a:t>The Negro in Business</a:t>
            </a:r>
            <a:r>
              <a:rPr lang="en-US" sz="2000" b="1" dirty="0"/>
              <a:t/>
            </a:r>
            <a:br>
              <a:rPr lang="en-US" sz="2000" b="1" dirty="0"/>
            </a:br>
            <a:r>
              <a:rPr lang="en-US" sz="2000" b="1" dirty="0"/>
              <a:t>1900</a:t>
            </a:r>
            <a:r>
              <a:rPr lang="en-US" sz="2000" b="1" dirty="0"/>
              <a:t>, </a:t>
            </a:r>
            <a:r>
              <a:rPr lang="en-US" sz="2000" b="1" i="1" dirty="0"/>
              <a:t>The College-bred Negro</a:t>
            </a:r>
            <a:r>
              <a:rPr lang="en-US" sz="2000" b="1" dirty="0"/>
              <a:t/>
            </a:r>
            <a:br>
              <a:rPr lang="en-US" sz="2000" b="1" dirty="0"/>
            </a:br>
            <a:r>
              <a:rPr lang="en-US" sz="2000" b="1" dirty="0"/>
              <a:t>1901</a:t>
            </a:r>
            <a:r>
              <a:rPr lang="en-US" sz="2000" b="1" dirty="0"/>
              <a:t>, </a:t>
            </a:r>
            <a:r>
              <a:rPr lang="en-US" sz="2000" b="1" i="1" dirty="0"/>
              <a:t>The Negro Common School</a:t>
            </a:r>
            <a:r>
              <a:rPr lang="en-US" sz="2000" b="1" dirty="0"/>
              <a:t/>
            </a:r>
            <a:br>
              <a:rPr lang="en-US" sz="2000" b="1" dirty="0"/>
            </a:br>
            <a:r>
              <a:rPr lang="en-US" sz="2000" b="1" dirty="0"/>
              <a:t>1902</a:t>
            </a:r>
            <a:r>
              <a:rPr lang="en-US" sz="2000" b="1" dirty="0"/>
              <a:t>, </a:t>
            </a:r>
            <a:r>
              <a:rPr lang="en-US" sz="2000" b="1" i="1" dirty="0"/>
              <a:t>The Negro Artisan</a:t>
            </a:r>
            <a:r>
              <a:rPr lang="en-US" sz="2000" b="1" dirty="0"/>
              <a:t/>
            </a:r>
            <a:br>
              <a:rPr lang="en-US" sz="2000" b="1" dirty="0"/>
            </a:br>
            <a:r>
              <a:rPr lang="en-US" sz="2000" b="1" dirty="0"/>
              <a:t>1903</a:t>
            </a:r>
            <a:r>
              <a:rPr lang="en-US" sz="2000" b="1" dirty="0"/>
              <a:t>, </a:t>
            </a:r>
            <a:r>
              <a:rPr lang="en-US" sz="2000" b="1" i="1" dirty="0"/>
              <a:t>The Negro Church</a:t>
            </a:r>
            <a:r>
              <a:rPr lang="en-US" sz="2000" b="1" dirty="0"/>
              <a:t/>
            </a:r>
            <a:br>
              <a:rPr lang="en-US" sz="2000" b="1" dirty="0"/>
            </a:br>
            <a:r>
              <a:rPr lang="en-US" sz="2000" b="1" dirty="0"/>
              <a:t>1904</a:t>
            </a:r>
            <a:r>
              <a:rPr lang="en-US" sz="2000" b="1" dirty="0"/>
              <a:t>, </a:t>
            </a:r>
            <a:r>
              <a:rPr lang="en-US" sz="2000" b="1" i="1" dirty="0"/>
              <a:t>Notes on Negro Crime</a:t>
            </a:r>
            <a:r>
              <a:rPr lang="en-US" sz="2000" b="1" dirty="0"/>
              <a:t/>
            </a:r>
            <a:br>
              <a:rPr lang="en-US" sz="2000" b="1" dirty="0"/>
            </a:br>
            <a:r>
              <a:rPr lang="en-US" sz="2000" b="1" dirty="0"/>
              <a:t>1905</a:t>
            </a:r>
            <a:r>
              <a:rPr lang="en-US" sz="2000" b="1" dirty="0"/>
              <a:t>, </a:t>
            </a:r>
            <a:r>
              <a:rPr lang="en-US" sz="2000" b="1" i="1" dirty="0"/>
              <a:t>A Select Bibliography of the American </a:t>
            </a:r>
            <a:r>
              <a:rPr lang="en-US" sz="2000" b="1" i="1" dirty="0"/>
              <a:t>Negro” (45)</a:t>
            </a:r>
            <a:endParaRPr lang="en-US" sz="2000" b="1" dirty="0"/>
          </a:p>
        </p:txBody>
      </p:sp>
      <p:sp>
        <p:nvSpPr>
          <p:cNvPr id="4" name="Rectangle 3"/>
          <p:cNvSpPr/>
          <p:nvPr/>
        </p:nvSpPr>
        <p:spPr>
          <a:xfrm>
            <a:off x="5943600" y="2160926"/>
            <a:ext cx="5943600" cy="3170099"/>
          </a:xfrm>
          <a:prstGeom prst="rect">
            <a:avLst/>
          </a:prstGeom>
        </p:spPr>
        <p:txBody>
          <a:bodyPr wrap="square">
            <a:spAutoFit/>
          </a:bodyPr>
          <a:lstStyle/>
          <a:p>
            <a:r>
              <a:rPr lang="en-US" dirty="0"/>
              <a:t> </a:t>
            </a:r>
            <a:r>
              <a:rPr lang="en-US" dirty="0"/>
              <a:t>”</a:t>
            </a:r>
            <a:r>
              <a:rPr lang="en-US" sz="2000" b="1" dirty="0"/>
              <a:t>1</a:t>
            </a:r>
            <a:r>
              <a:rPr lang="en-US" sz="2000" b="1" dirty="0"/>
              <a:t>. Population: Distribution and Growth</a:t>
            </a:r>
            <a:br>
              <a:rPr lang="en-US" sz="2000" b="1" dirty="0"/>
            </a:br>
            <a:r>
              <a:rPr lang="en-US" sz="2000" b="1" dirty="0"/>
              <a:t>  </a:t>
            </a:r>
            <a:r>
              <a:rPr lang="en-US" sz="2000" b="1" dirty="0"/>
              <a:t>2</a:t>
            </a:r>
            <a:r>
              <a:rPr lang="en-US" sz="2000" b="1" dirty="0"/>
              <a:t>. Biology: Health and Physique</a:t>
            </a:r>
            <a:br>
              <a:rPr lang="en-US" sz="2000" b="1" dirty="0"/>
            </a:br>
            <a:r>
              <a:rPr lang="en-US" sz="2000" b="1" dirty="0"/>
              <a:t>  </a:t>
            </a:r>
            <a:r>
              <a:rPr lang="en-US" sz="2000" b="1" dirty="0"/>
              <a:t>3</a:t>
            </a:r>
            <a:r>
              <a:rPr lang="en-US" sz="2000" b="1" dirty="0"/>
              <a:t>. Socialization: Family, Group and Class</a:t>
            </a:r>
            <a:br>
              <a:rPr lang="en-US" sz="2000" b="1" dirty="0"/>
            </a:br>
            <a:r>
              <a:rPr lang="en-US" sz="2000" b="1" dirty="0"/>
              <a:t>  </a:t>
            </a:r>
            <a:r>
              <a:rPr lang="en-US" sz="2000" b="1" dirty="0"/>
              <a:t>4</a:t>
            </a:r>
            <a:r>
              <a:rPr lang="en-US" sz="2000" b="1" dirty="0"/>
              <a:t>. Cultural Patterns: Morals and Manners</a:t>
            </a:r>
            <a:br>
              <a:rPr lang="en-US" sz="2000" b="1" dirty="0"/>
            </a:br>
            <a:r>
              <a:rPr lang="en-US" sz="2000" b="1" dirty="0"/>
              <a:t>  </a:t>
            </a:r>
            <a:r>
              <a:rPr lang="en-US" sz="2000" b="1" dirty="0"/>
              <a:t>5</a:t>
            </a:r>
            <a:r>
              <a:rPr lang="en-US" sz="2000" b="1" dirty="0"/>
              <a:t>. Education</a:t>
            </a:r>
            <a:br>
              <a:rPr lang="en-US" sz="2000" b="1" dirty="0"/>
            </a:br>
            <a:r>
              <a:rPr lang="en-US" sz="2000" b="1" dirty="0"/>
              <a:t>  </a:t>
            </a:r>
            <a:r>
              <a:rPr lang="en-US" sz="2000" b="1" dirty="0"/>
              <a:t>6</a:t>
            </a:r>
            <a:r>
              <a:rPr lang="en-US" sz="2000" b="1" dirty="0"/>
              <a:t>. Religion and the Church</a:t>
            </a:r>
            <a:br>
              <a:rPr lang="en-US" sz="2000" b="1" dirty="0"/>
            </a:br>
            <a:r>
              <a:rPr lang="en-US" sz="2000" b="1" dirty="0"/>
              <a:t>  </a:t>
            </a:r>
            <a:r>
              <a:rPr lang="en-US" sz="2000" b="1" dirty="0"/>
              <a:t>7</a:t>
            </a:r>
            <a:r>
              <a:rPr lang="en-US" sz="2000" b="1" dirty="0"/>
              <a:t>. Crime</a:t>
            </a:r>
            <a:br>
              <a:rPr lang="en-US" sz="2000" b="1" dirty="0"/>
            </a:br>
            <a:r>
              <a:rPr lang="en-US" sz="2000" b="1" dirty="0"/>
              <a:t>  </a:t>
            </a:r>
            <a:r>
              <a:rPr lang="en-US" sz="2000" b="1" dirty="0"/>
              <a:t>8</a:t>
            </a:r>
            <a:r>
              <a:rPr lang="en-US" sz="2000" b="1" dirty="0"/>
              <a:t>. Law and Government</a:t>
            </a:r>
            <a:br>
              <a:rPr lang="en-US" sz="2000" b="1" dirty="0"/>
            </a:br>
            <a:r>
              <a:rPr lang="en-US" sz="2000" b="1" dirty="0"/>
              <a:t>  </a:t>
            </a:r>
            <a:r>
              <a:rPr lang="en-US" sz="2000" b="1" dirty="0"/>
              <a:t>9</a:t>
            </a:r>
            <a:r>
              <a:rPr lang="en-US" sz="2000" b="1" dirty="0"/>
              <a:t>. Literature and Art</a:t>
            </a:r>
            <a:br>
              <a:rPr lang="en-US" sz="2000" b="1" dirty="0"/>
            </a:br>
            <a:r>
              <a:rPr lang="en-US" sz="2000" b="1" dirty="0"/>
              <a:t>  </a:t>
            </a:r>
            <a:r>
              <a:rPr lang="en-US" sz="2000" b="1" dirty="0"/>
              <a:t>10</a:t>
            </a:r>
            <a:r>
              <a:rPr lang="en-US" sz="2000" b="1" dirty="0"/>
              <a:t>. Summary and </a:t>
            </a:r>
            <a:r>
              <a:rPr lang="en-US" sz="2000" b="1" dirty="0"/>
              <a:t>Bibliography” (49)</a:t>
            </a:r>
            <a:endParaRPr lang="en-US" sz="2000" b="1" dirty="0"/>
          </a:p>
        </p:txBody>
      </p:sp>
      <p:sp>
        <p:nvSpPr>
          <p:cNvPr id="5" name="TextBox 4"/>
          <p:cNvSpPr txBox="1"/>
          <p:nvPr/>
        </p:nvSpPr>
        <p:spPr>
          <a:xfrm>
            <a:off x="1905001" y="228601"/>
            <a:ext cx="8161337" cy="1323439"/>
          </a:xfrm>
          <a:prstGeom prst="rect">
            <a:avLst/>
          </a:prstGeom>
          <a:noFill/>
        </p:spPr>
        <p:txBody>
          <a:bodyPr wrap="none" rtlCol="0">
            <a:spAutoFit/>
          </a:bodyPr>
          <a:lstStyle/>
          <a:p>
            <a:pPr algn="ctr"/>
            <a:r>
              <a:rPr lang="en-US" sz="4000" b="1" dirty="0" err="1"/>
              <a:t>DuBois</a:t>
            </a:r>
            <a:r>
              <a:rPr lang="en-US" sz="4000" b="1" dirty="0"/>
              <a:t> launched a scientific program </a:t>
            </a:r>
          </a:p>
          <a:p>
            <a:pPr algn="ctr"/>
            <a:r>
              <a:rPr lang="en-US" sz="4000" b="1" dirty="0"/>
              <a:t>of study at Atlanta University</a:t>
            </a:r>
            <a:endParaRPr lang="en-US" sz="4000" b="1" dirty="0"/>
          </a:p>
        </p:txBody>
      </p:sp>
      <p:sp>
        <p:nvSpPr>
          <p:cNvPr id="6" name="TextBox 5"/>
          <p:cNvSpPr txBox="1"/>
          <p:nvPr/>
        </p:nvSpPr>
        <p:spPr>
          <a:xfrm>
            <a:off x="2667001" y="1657290"/>
            <a:ext cx="2299027" cy="400110"/>
          </a:xfrm>
          <a:prstGeom prst="rect">
            <a:avLst/>
          </a:prstGeom>
          <a:noFill/>
        </p:spPr>
        <p:txBody>
          <a:bodyPr wrap="none" rtlCol="0">
            <a:spAutoFit/>
          </a:bodyPr>
          <a:lstStyle/>
          <a:p>
            <a:r>
              <a:rPr lang="en-US" sz="2000" b="1" u="sng" dirty="0"/>
              <a:t>First 10 conferences</a:t>
            </a:r>
            <a:endParaRPr lang="en-US" sz="2000" b="1" u="sng" dirty="0"/>
          </a:p>
        </p:txBody>
      </p:sp>
      <p:sp>
        <p:nvSpPr>
          <p:cNvPr id="8" name="TextBox 7"/>
          <p:cNvSpPr txBox="1"/>
          <p:nvPr/>
        </p:nvSpPr>
        <p:spPr>
          <a:xfrm>
            <a:off x="6324600" y="1676400"/>
            <a:ext cx="3936206" cy="400110"/>
          </a:xfrm>
          <a:prstGeom prst="rect">
            <a:avLst/>
          </a:prstGeom>
          <a:noFill/>
        </p:spPr>
        <p:txBody>
          <a:bodyPr wrap="none" rtlCol="0">
            <a:spAutoFit/>
          </a:bodyPr>
          <a:lstStyle/>
          <a:p>
            <a:r>
              <a:rPr lang="en-US" sz="2000" b="1" u="sng" dirty="0"/>
              <a:t>Plan for annual conference s (1914)</a:t>
            </a:r>
            <a:endParaRPr lang="en-US" sz="2000" b="1" u="sng" dirty="0"/>
          </a:p>
        </p:txBody>
      </p:sp>
      <p:sp>
        <p:nvSpPr>
          <p:cNvPr id="9" name="TextBox 8"/>
          <p:cNvSpPr txBox="1"/>
          <p:nvPr/>
        </p:nvSpPr>
        <p:spPr>
          <a:xfrm>
            <a:off x="5791200" y="5791200"/>
            <a:ext cx="4622804" cy="707886"/>
          </a:xfrm>
          <a:prstGeom prst="rect">
            <a:avLst/>
          </a:prstGeom>
          <a:noFill/>
        </p:spPr>
        <p:txBody>
          <a:bodyPr wrap="none" rtlCol="0">
            <a:spAutoFit/>
          </a:bodyPr>
          <a:lstStyle/>
          <a:p>
            <a:r>
              <a:rPr lang="en-US" sz="4000" b="1" i="1" dirty="0"/>
              <a:t>…one box at a time…</a:t>
            </a:r>
            <a:endParaRPr lang="en-US" sz="4000" b="1" i="1" dirty="0"/>
          </a:p>
        </p:txBody>
      </p:sp>
    </p:spTree>
    <p:extLst>
      <p:ext uri="{BB962C8B-B14F-4D97-AF65-F5344CB8AC3E}">
        <p14:creationId xmlns:p14="http://schemas.microsoft.com/office/powerpoint/2010/main" val="372946252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304801"/>
            <a:ext cx="8915400" cy="6555641"/>
          </a:xfrm>
          <a:prstGeom prst="rect">
            <a:avLst/>
          </a:prstGeom>
        </p:spPr>
        <p:txBody>
          <a:bodyPr wrap="square">
            <a:spAutoFit/>
          </a:bodyPr>
          <a:lstStyle/>
          <a:p>
            <a:r>
              <a:rPr lang="en-US" sz="2800" b="1" dirty="0"/>
              <a:t>“Between </a:t>
            </a:r>
            <a:r>
              <a:rPr lang="en-US" sz="2800" b="1" dirty="0"/>
              <a:t>1935 and 1941, I wrote and published three volumes: a study of </a:t>
            </a:r>
            <a:r>
              <a:rPr lang="en-US" sz="2800" b="1" u="sng" dirty="0"/>
              <a:t>the Negro in Reconstruction</a:t>
            </a:r>
            <a:r>
              <a:rPr lang="en-US" sz="2800" b="1" dirty="0"/>
              <a:t>; a study of the black race in history and an autobiographical sketch of my concept of the American race problem. To these I was anxious to add </a:t>
            </a:r>
            <a:r>
              <a:rPr lang="en-US" sz="2800" b="1" u="sng" dirty="0"/>
              <a:t>an </a:t>
            </a:r>
            <a:r>
              <a:rPr lang="en-US" sz="2800" b="1" u="sng" dirty="0" err="1"/>
              <a:t>Encyclopaedia</a:t>
            </a:r>
            <a:r>
              <a:rPr lang="en-US" sz="2800" b="1" u="sng" dirty="0"/>
              <a:t> of the Negro</a:t>
            </a:r>
            <a:r>
              <a:rPr lang="en-US" sz="2800" b="1" dirty="0"/>
              <a:t>. I had been chosen in 1934 to act as editor-in-chief of the project of the Phelps-Stokes Fund to prepare and publish such a work. I spent nearly ten years of intermittent effort on this project and secured co-operation from many scholars, white and black, in America, Europe and Africa. But the </a:t>
            </a:r>
            <a:r>
              <a:rPr lang="en-US" sz="2800" b="1" u="sng" dirty="0"/>
              <a:t>necessary funds could not be secured</a:t>
            </a:r>
            <a:r>
              <a:rPr lang="en-US" sz="2800" b="1" dirty="0"/>
              <a:t>. Perhaps again it was too soon to expect large aid for so ambitious a project, built mainly on Negro scholarship. Nevertheless, a preliminary volume summarizing this effort will be published in 1940</a:t>
            </a:r>
            <a:r>
              <a:rPr lang="en-US" sz="2800" b="1" dirty="0"/>
              <a:t>.” (91)</a:t>
            </a:r>
            <a:endParaRPr lang="en-US" sz="2800" b="1" dirty="0"/>
          </a:p>
        </p:txBody>
      </p:sp>
    </p:spTree>
    <p:extLst>
      <p:ext uri="{BB962C8B-B14F-4D97-AF65-F5344CB8AC3E}">
        <p14:creationId xmlns:p14="http://schemas.microsoft.com/office/powerpoint/2010/main" val="424337634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28801" y="352246"/>
            <a:ext cx="5808257" cy="6124754"/>
          </a:xfrm>
          <a:prstGeom prst="rect">
            <a:avLst/>
          </a:prstGeom>
          <a:noFill/>
        </p:spPr>
        <p:txBody>
          <a:bodyPr wrap="none" rtlCol="0">
            <a:spAutoFit/>
          </a:bodyPr>
          <a:lstStyle/>
          <a:p>
            <a:r>
              <a:rPr lang="en-US" sz="5400" b="1" dirty="0"/>
              <a:t>In sum…</a:t>
            </a:r>
          </a:p>
          <a:p>
            <a:endParaRPr lang="en-US" sz="3200" b="1" dirty="0"/>
          </a:p>
          <a:p>
            <a:pPr marL="342900" indent="-342900">
              <a:buAutoNum type="arabicPeriod"/>
            </a:pPr>
            <a:r>
              <a:rPr lang="en-US" sz="3200" b="1" dirty="0"/>
              <a:t>The box could be studied</a:t>
            </a:r>
          </a:p>
          <a:p>
            <a:pPr marL="342900" indent="-342900">
              <a:buAutoNum type="arabicPeriod"/>
            </a:pPr>
            <a:endParaRPr lang="en-US" sz="3200" b="1" dirty="0"/>
          </a:p>
          <a:p>
            <a:pPr marL="342900" indent="-342900">
              <a:buAutoNum type="arabicPeriod"/>
            </a:pPr>
            <a:r>
              <a:rPr lang="en-US" sz="3200" b="1" dirty="0"/>
              <a:t>Truth does not stand alone</a:t>
            </a:r>
          </a:p>
          <a:p>
            <a:pPr marL="342900" indent="-342900">
              <a:buAutoNum type="arabicPeriod"/>
            </a:pPr>
            <a:endParaRPr lang="en-US" sz="3200" b="1" dirty="0"/>
          </a:p>
          <a:p>
            <a:pPr marL="342900" indent="-342900">
              <a:buAutoNum type="arabicPeriod"/>
            </a:pPr>
            <a:r>
              <a:rPr lang="en-US" sz="3200" b="1" dirty="0"/>
              <a:t>Reason confronts the irrational</a:t>
            </a:r>
          </a:p>
          <a:p>
            <a:pPr marL="342900" indent="-342900">
              <a:buAutoNum type="arabicPeriod"/>
            </a:pPr>
            <a:endParaRPr lang="en-US" sz="3200" b="1" dirty="0"/>
          </a:p>
          <a:p>
            <a:pPr marL="342900" indent="-342900">
              <a:buAutoNum type="arabicPeriod"/>
            </a:pPr>
            <a:r>
              <a:rPr lang="en-US" sz="3200" b="1" dirty="0"/>
              <a:t>Morality must confront power</a:t>
            </a:r>
          </a:p>
          <a:p>
            <a:pPr marL="342900" indent="-342900">
              <a:buAutoNum type="arabicPeriod"/>
            </a:pPr>
            <a:endParaRPr lang="en-US" sz="3200" b="1" dirty="0"/>
          </a:p>
          <a:p>
            <a:pPr marL="342900" indent="-342900">
              <a:buAutoNum type="arabicPeriod"/>
            </a:pPr>
            <a:r>
              <a:rPr lang="en-US" sz="3200" b="1" dirty="0"/>
              <a:t>Our goal is freedom, equality</a:t>
            </a:r>
          </a:p>
          <a:p>
            <a:endParaRPr lang="en-US" dirty="0"/>
          </a:p>
        </p:txBody>
      </p:sp>
      <p:pic>
        <p:nvPicPr>
          <p:cNvPr id="4098" name="Picture 2" descr="https://encrypted-tbn3.gstatic.com/images?q=tbn:ANd9GcQ8xGauxn7tifEy-u7nfmyNUFF5qZseJEBenJgR8eoZyn8ULec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3404" y="228600"/>
            <a:ext cx="3455997" cy="274320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s://encrypted-tbn1.gstatic.com/images?q=tbn:ANd9GcQT-rnIx2HXWPCOJUiXH5KQwJo8CsCeEC7z2W4yYPF_Fgn5M7L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4456" y="3124200"/>
            <a:ext cx="2831145" cy="3581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086653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4" name="Picture 6" descr="https://encrypted-tbn2.gstatic.com/images?q=tbn:ANd9GcTNcW6D7BTt8NBjdz_6tt1W-pXGaw7Ii4vX90QgSPfuWzaoaJ0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28600"/>
            <a:ext cx="1962150" cy="233362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7416" name="Picture 8" descr="https://encrypted-tbn2.gstatic.com/images?q=tbn:ANd9GcSxlH4_hYpNPPkA2gA2N0r-TylKadpTN8juaIlVnxgp0vf5LxUa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8835" y="3544111"/>
            <a:ext cx="1924050" cy="237172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7418" name="Picture 10" descr="https://encrypted-tbn3.gstatic.com/images?q=tbn:ANd9GcRAsHi95dE0KoLbFmmOB3NBJdvPFvhsyic_ou2y50WdCEGaCdM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228601"/>
            <a:ext cx="1809750" cy="228600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7420" name="Picture 12" descr="https://encrypted-tbn0.gstatic.com/images?q=tbn:ANd9GcS-9OBLDgNLY13bqNYNU0Law0ioF5IlaYVFgxqkw6KeeHns6Y_XtA"/>
          <p:cNvPicPr>
            <a:picLocks noChangeAspect="1" noChangeArrowheads="1"/>
          </p:cNvPicPr>
          <p:nvPr/>
        </p:nvPicPr>
        <p:blipFill rotWithShape="1">
          <a:blip r:embed="rId5">
            <a:extLst>
              <a:ext uri="{28A0092B-C50C-407E-A947-70E740481C1C}">
                <a14:useLocalDpi xmlns:a14="http://schemas.microsoft.com/office/drawing/2010/main" val="0"/>
              </a:ext>
            </a:extLst>
          </a:blip>
          <a:srcRect l="15844" r="9875"/>
          <a:stretch/>
        </p:blipFill>
        <p:spPr bwMode="auto">
          <a:xfrm>
            <a:off x="1593715" y="3581400"/>
            <a:ext cx="2133601" cy="210978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514601" y="2590801"/>
            <a:ext cx="2433295" cy="954107"/>
          </a:xfrm>
          <a:prstGeom prst="rect">
            <a:avLst/>
          </a:prstGeom>
          <a:noFill/>
        </p:spPr>
        <p:txBody>
          <a:bodyPr wrap="none" rtlCol="0">
            <a:spAutoFit/>
          </a:bodyPr>
          <a:lstStyle/>
          <a:p>
            <a:pPr algn="ctr"/>
            <a:r>
              <a:rPr lang="en-US" sz="2800" b="1" dirty="0"/>
              <a:t>W. E. B. </a:t>
            </a:r>
            <a:r>
              <a:rPr lang="en-US" sz="2800" b="1" dirty="0" err="1"/>
              <a:t>DuBois</a:t>
            </a:r>
            <a:endParaRPr lang="en-US" sz="2800" b="1" dirty="0"/>
          </a:p>
          <a:p>
            <a:pPr algn="ctr"/>
            <a:r>
              <a:rPr lang="en-US" sz="2800" b="1" dirty="0"/>
              <a:t>1868 - 1963</a:t>
            </a:r>
            <a:endParaRPr lang="en-US" sz="2800" b="1" dirty="0"/>
          </a:p>
        </p:txBody>
      </p:sp>
      <p:sp>
        <p:nvSpPr>
          <p:cNvPr id="3" name="Rectangle 2"/>
          <p:cNvSpPr/>
          <p:nvPr/>
        </p:nvSpPr>
        <p:spPr>
          <a:xfrm>
            <a:off x="5788566" y="263285"/>
            <a:ext cx="4572000" cy="1938992"/>
          </a:xfrm>
          <a:prstGeom prst="rect">
            <a:avLst/>
          </a:prstGeom>
        </p:spPr>
        <p:txBody>
          <a:bodyPr>
            <a:spAutoFit/>
          </a:bodyPr>
          <a:lstStyle/>
          <a:p>
            <a:r>
              <a:rPr lang="en-US" sz="2000" b="1" dirty="0"/>
              <a:t>“One ever feels his twoness, -- an American, a Negro; two souls, two thoughts, two </a:t>
            </a:r>
            <a:r>
              <a:rPr lang="en-US" sz="2000" b="1" dirty="0" err="1"/>
              <a:t>unreconciled</a:t>
            </a:r>
            <a:r>
              <a:rPr lang="en-US" sz="2000" b="1" dirty="0"/>
              <a:t> strivings; two warring ideals in one dark body, whose strength alone keeps it from being torn asunder.” </a:t>
            </a:r>
            <a:endParaRPr lang="en-US" sz="2000" b="1" dirty="0"/>
          </a:p>
        </p:txBody>
      </p:sp>
      <p:sp>
        <p:nvSpPr>
          <p:cNvPr id="4" name="Rectangle 3"/>
          <p:cNvSpPr/>
          <p:nvPr/>
        </p:nvSpPr>
        <p:spPr>
          <a:xfrm>
            <a:off x="1602835" y="6248400"/>
            <a:ext cx="6672160" cy="400110"/>
          </a:xfrm>
          <a:prstGeom prst="rect">
            <a:avLst/>
          </a:prstGeom>
        </p:spPr>
        <p:txBody>
          <a:bodyPr wrap="square">
            <a:spAutoFit/>
          </a:bodyPr>
          <a:lstStyle/>
          <a:p>
            <a:r>
              <a:rPr lang="en-US" sz="2000" b="1" dirty="0"/>
              <a:t>“The cost of liberty is less than the price of repression.” </a:t>
            </a:r>
            <a:endParaRPr lang="en-US" sz="2000" b="1" dirty="0"/>
          </a:p>
        </p:txBody>
      </p:sp>
      <p:sp>
        <p:nvSpPr>
          <p:cNvPr id="5" name="Rectangle 4"/>
          <p:cNvSpPr/>
          <p:nvPr/>
        </p:nvSpPr>
        <p:spPr>
          <a:xfrm>
            <a:off x="5909930" y="2252245"/>
            <a:ext cx="4572000" cy="1631216"/>
          </a:xfrm>
          <a:prstGeom prst="rect">
            <a:avLst/>
          </a:prstGeom>
        </p:spPr>
        <p:txBody>
          <a:bodyPr>
            <a:spAutoFit/>
          </a:bodyPr>
          <a:lstStyle/>
          <a:p>
            <a:r>
              <a:rPr lang="en-US" sz="2000" b="1" dirty="0"/>
              <a:t>“There are certain books in the world which every searcher for truth must know: the Bible, the Critique of Pure Reason, the Origin of Species, and Karl Marx's Capital.” </a:t>
            </a:r>
            <a:endParaRPr lang="en-US" sz="2000" b="1" dirty="0"/>
          </a:p>
        </p:txBody>
      </p:sp>
      <p:sp>
        <p:nvSpPr>
          <p:cNvPr id="6" name="Rectangle 5"/>
          <p:cNvSpPr/>
          <p:nvPr/>
        </p:nvSpPr>
        <p:spPr>
          <a:xfrm>
            <a:off x="5988995" y="3962401"/>
            <a:ext cx="4572000" cy="2246769"/>
          </a:xfrm>
          <a:prstGeom prst="rect">
            <a:avLst/>
          </a:prstGeom>
        </p:spPr>
        <p:txBody>
          <a:bodyPr>
            <a:spAutoFit/>
          </a:bodyPr>
          <a:lstStyle/>
          <a:p>
            <a:r>
              <a:rPr lang="en-US" sz="2000" b="1" dirty="0"/>
              <a:t>“But we do not merely protest; we make renewed demand for freedom in that vast kingdom of the human spirit where freedom has ever had the right to dwell: the expressing of thought to unstuffed ears; the dreaming of dreams by untwisted souls.” </a:t>
            </a:r>
            <a:endParaRPr lang="en-US" sz="2000" b="1" dirty="0"/>
          </a:p>
        </p:txBody>
      </p:sp>
    </p:spTree>
    <p:extLst>
      <p:ext uri="{BB962C8B-B14F-4D97-AF65-F5344CB8AC3E}">
        <p14:creationId xmlns:p14="http://schemas.microsoft.com/office/powerpoint/2010/main" val="323766301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4715" y="228601"/>
            <a:ext cx="7504940" cy="1323439"/>
          </a:xfrm>
          <a:prstGeom prst="rect">
            <a:avLst/>
          </a:prstGeom>
          <a:noFill/>
        </p:spPr>
        <p:txBody>
          <a:bodyPr wrap="none" rtlCol="0">
            <a:spAutoFit/>
          </a:bodyPr>
          <a:lstStyle/>
          <a:p>
            <a:r>
              <a:rPr lang="en-US" sz="4000" b="1" dirty="0"/>
              <a:t>First stage of “in the box”:  Youth </a:t>
            </a:r>
          </a:p>
          <a:p>
            <a:r>
              <a:rPr lang="en-US" sz="4000" b="1" dirty="0"/>
              <a:t> </a:t>
            </a:r>
            <a:endParaRPr lang="en-US" sz="4000" b="1" dirty="0"/>
          </a:p>
        </p:txBody>
      </p:sp>
      <p:sp>
        <p:nvSpPr>
          <p:cNvPr id="3" name="Rectangle 2"/>
          <p:cNvSpPr/>
          <p:nvPr/>
        </p:nvSpPr>
        <p:spPr>
          <a:xfrm>
            <a:off x="2044774" y="4038600"/>
            <a:ext cx="8013626" cy="2677656"/>
          </a:xfrm>
          <a:prstGeom prst="rect">
            <a:avLst/>
          </a:prstGeom>
        </p:spPr>
        <p:txBody>
          <a:bodyPr wrap="square">
            <a:spAutoFit/>
          </a:bodyPr>
          <a:lstStyle/>
          <a:p>
            <a:r>
              <a:rPr lang="en-US" sz="2400" b="1" dirty="0"/>
              <a:t>“The </a:t>
            </a:r>
            <a:r>
              <a:rPr lang="en-US" sz="2400" b="1" dirty="0"/>
              <a:t>secret of life and the loosing of the color bar, then, lay in excellence, in accomplishment; if others of my family, of my colored kin, had stayed in school, instead of quitting early for small jobs, </a:t>
            </a:r>
            <a:r>
              <a:rPr lang="en-US" sz="2400" b="1" u="sng" dirty="0"/>
              <a:t>they could have risen to equal whites</a:t>
            </a:r>
            <a:r>
              <a:rPr lang="en-US" sz="2400" b="1" dirty="0"/>
              <a:t>. On this my mother quietly insisted. There was no real discrimination on account of </a:t>
            </a:r>
            <a:r>
              <a:rPr lang="en-US" sz="2400" b="1" u="sng" dirty="0"/>
              <a:t>color—it was all a matter of ability and hard work</a:t>
            </a:r>
            <a:r>
              <a:rPr lang="en-US" sz="2400" b="1" dirty="0"/>
              <a:t>.” (6)</a:t>
            </a:r>
            <a:endParaRPr lang="en-US" sz="2400" b="1" dirty="0"/>
          </a:p>
        </p:txBody>
      </p:sp>
      <p:sp>
        <p:nvSpPr>
          <p:cNvPr id="4" name="Rectangle 3"/>
          <p:cNvSpPr/>
          <p:nvPr/>
        </p:nvSpPr>
        <p:spPr>
          <a:xfrm>
            <a:off x="2133600" y="1219200"/>
            <a:ext cx="8305800" cy="2677656"/>
          </a:xfrm>
          <a:prstGeom prst="rect">
            <a:avLst/>
          </a:prstGeom>
        </p:spPr>
        <p:txBody>
          <a:bodyPr wrap="square">
            <a:spAutoFit/>
          </a:bodyPr>
          <a:lstStyle/>
          <a:p>
            <a:r>
              <a:rPr lang="en-US" sz="2400" b="1" dirty="0"/>
              <a:t>“I </a:t>
            </a:r>
            <a:r>
              <a:rPr lang="en-US" sz="2400" b="1" dirty="0"/>
              <a:t>had almost no experience of segregation or color discrimination. My schoolmates were invariably white; I joined quite naturally all games, excursions, church festivals; recreations like coasting, skating and ball-games. I was in and out of the homes of nearly all my mates, and ate and played with them. I was a boy </a:t>
            </a:r>
            <a:r>
              <a:rPr lang="en-US" sz="2400" b="1" u="sng" dirty="0"/>
              <a:t>unconscious of color discrimination </a:t>
            </a:r>
            <a:r>
              <a:rPr lang="en-US" sz="2400" b="1" dirty="0"/>
              <a:t>in any obvious and specific way</a:t>
            </a:r>
            <a:r>
              <a:rPr lang="en-US" sz="2400" b="1" dirty="0"/>
              <a:t>.” (4)</a:t>
            </a:r>
            <a:endParaRPr lang="en-US" sz="2400" b="1" dirty="0"/>
          </a:p>
        </p:txBody>
      </p:sp>
    </p:spTree>
    <p:extLst>
      <p:ext uri="{BB962C8B-B14F-4D97-AF65-F5344CB8AC3E}">
        <p14:creationId xmlns:p14="http://schemas.microsoft.com/office/powerpoint/2010/main" val="30894109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52601" y="1259444"/>
            <a:ext cx="8915399" cy="5293757"/>
          </a:xfrm>
          <a:prstGeom prst="rect">
            <a:avLst/>
          </a:prstGeom>
        </p:spPr>
        <p:txBody>
          <a:bodyPr wrap="square">
            <a:spAutoFit/>
          </a:bodyPr>
          <a:lstStyle/>
          <a:p>
            <a:r>
              <a:rPr lang="en-US" sz="2600" b="1" dirty="0"/>
              <a:t>“Thus </a:t>
            </a:r>
            <a:r>
              <a:rPr lang="en-US" sz="2600" b="1" dirty="0"/>
              <a:t>in the Fall of 1885 and at the age of seventeen</a:t>
            </a:r>
            <a:r>
              <a:rPr lang="en-US" sz="2600" b="1" u="sng" dirty="0"/>
              <a:t>, I was tossed boldly into the "Negro Problem.</a:t>
            </a:r>
            <a:r>
              <a:rPr lang="en-US" sz="2600" b="1" dirty="0"/>
              <a:t>" From a section and circumstances where the status of me and my folk could be rationalized as the result of poverty and limited training, and settled essentially by schooling and hard effort, </a:t>
            </a:r>
            <a:r>
              <a:rPr lang="en-US" sz="2600" b="1" u="sng" dirty="0"/>
              <a:t>I suddenly came to a region where the world was split into white and black halves, and where the darker half was held back by race prejudice and legal bonds, as well as by deep ignorance and dire poverty. </a:t>
            </a:r>
            <a:endParaRPr lang="en-US" sz="2600" b="1" u="sng" dirty="0"/>
          </a:p>
          <a:p>
            <a:r>
              <a:rPr lang="en-US" sz="2600" b="1" dirty="0"/>
              <a:t>But </a:t>
            </a:r>
            <a:r>
              <a:rPr lang="en-US" sz="2600" b="1" dirty="0"/>
              <a:t>facing this was not a little lost group, but a world in size and a civilization in potentiality. Into this world I leapt with provincial enthusiasm. </a:t>
            </a:r>
            <a:r>
              <a:rPr lang="en-US" sz="2600" b="1" u="sng" dirty="0"/>
              <a:t>A new loyalty and allegiance replaced my Americanism: henceforward I was a Negro</a:t>
            </a:r>
            <a:r>
              <a:rPr lang="en-US" sz="2600" b="1" dirty="0"/>
              <a:t>.” (14-15)</a:t>
            </a:r>
            <a:endParaRPr lang="en-US" sz="2600" b="1" dirty="0"/>
          </a:p>
        </p:txBody>
      </p:sp>
      <p:sp>
        <p:nvSpPr>
          <p:cNvPr id="4" name="TextBox 3"/>
          <p:cNvSpPr txBox="1"/>
          <p:nvPr/>
        </p:nvSpPr>
        <p:spPr>
          <a:xfrm>
            <a:off x="1524000" y="373560"/>
            <a:ext cx="3358548" cy="769441"/>
          </a:xfrm>
          <a:prstGeom prst="rect">
            <a:avLst/>
          </a:prstGeom>
          <a:noFill/>
        </p:spPr>
        <p:txBody>
          <a:bodyPr wrap="none" rtlCol="0">
            <a:spAutoFit/>
          </a:bodyPr>
          <a:lstStyle/>
          <a:p>
            <a:r>
              <a:rPr lang="en-US" sz="4400" b="1" dirty="0"/>
              <a:t>Out the box…</a:t>
            </a:r>
            <a:endParaRPr lang="en-US" sz="4400" b="1" dirty="0"/>
          </a:p>
        </p:txBody>
      </p:sp>
      <p:pic>
        <p:nvPicPr>
          <p:cNvPr id="5122" name="Picture 2" descr="https://encrypted-tbn2.gstatic.com/images?q=tbn:ANd9GcQWiBMou7Gpga4G3Uo-_7jlV7KZjXsxzm7iurl-uRKi96QpRDJkT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1649" y="70545"/>
            <a:ext cx="1101044" cy="1156096"/>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s://encrypted-tbn0.gstatic.com/images?q=tbn:ANd9GcTkTEXgNwh9GnrfGiVCb61k3g53AJWmgwW2j0XmhQhceLHMub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5930" y="119161"/>
            <a:ext cx="1026676" cy="1107480"/>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https://encrypted-tbn1.gstatic.com/images?q=tbn:ANd9GcQTA66Zc09t01n_imCehA5a2fpGRyE7lqxPr_kCBNZ1epj0fA08CQ"/>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30356" y="119162"/>
            <a:ext cx="1318245" cy="1140282"/>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https://encrypted-tbn2.gstatic.com/images?q=tbn:ANd9GcRMknBi3RZrByFGFF90kbJ9iCyyMbaa5jtNGJwnaypzt0cezMQz2Q"/>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14686" y="271012"/>
            <a:ext cx="1489290" cy="955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905390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1306354"/>
            <a:ext cx="9067800" cy="5170646"/>
          </a:xfrm>
          <a:prstGeom prst="rect">
            <a:avLst/>
          </a:prstGeom>
        </p:spPr>
        <p:txBody>
          <a:bodyPr wrap="square">
            <a:spAutoFit/>
          </a:bodyPr>
          <a:lstStyle/>
          <a:p>
            <a:r>
              <a:rPr lang="en-US" sz="3000" b="1" dirty="0"/>
              <a:t>“I </a:t>
            </a:r>
            <a:r>
              <a:rPr lang="en-US" sz="3000" b="1" dirty="0"/>
              <a:t>replaced my hitherto egocentric world by a world centering and whirling about my race in America. To this group I transferred my plan of study and accomplishment. </a:t>
            </a:r>
            <a:r>
              <a:rPr lang="en-US" sz="3000" b="1" u="sng" dirty="0"/>
              <a:t>Through the leadership of men like me and my fellows, we were going to have these enslaved Israelites out of the still enduring bondage in short order</a:t>
            </a:r>
            <a:r>
              <a:rPr lang="en-US" sz="3000" b="1" dirty="0"/>
              <a:t>. It was a battle which might conceivably call for force, but I could think it confidently through mainly as a battle of wits; of knowledge and deed, which by sheer reason and desert, must eventually overwhelm the forces of hate, ignorance and reaction</a:t>
            </a:r>
            <a:r>
              <a:rPr lang="en-US" sz="3000" b="1" dirty="0"/>
              <a:t>.” (17)</a:t>
            </a:r>
            <a:endParaRPr lang="en-US" sz="3000" b="1" dirty="0"/>
          </a:p>
        </p:txBody>
      </p:sp>
      <p:sp>
        <p:nvSpPr>
          <p:cNvPr id="3" name="TextBox 2"/>
          <p:cNvSpPr txBox="1"/>
          <p:nvPr/>
        </p:nvSpPr>
        <p:spPr>
          <a:xfrm>
            <a:off x="1676400" y="381001"/>
            <a:ext cx="6941324" cy="830997"/>
          </a:xfrm>
          <a:prstGeom prst="rect">
            <a:avLst/>
          </a:prstGeom>
          <a:noFill/>
        </p:spPr>
        <p:txBody>
          <a:bodyPr wrap="none" rtlCol="0">
            <a:spAutoFit/>
          </a:bodyPr>
          <a:lstStyle/>
          <a:p>
            <a:r>
              <a:rPr lang="en-US" sz="4800" b="1" dirty="0"/>
              <a:t>Role of the talented tenth:</a:t>
            </a:r>
            <a:endParaRPr lang="en-US" sz="4800" b="1" dirty="0"/>
          </a:p>
        </p:txBody>
      </p:sp>
    </p:spTree>
    <p:extLst>
      <p:ext uri="{BB962C8B-B14F-4D97-AF65-F5344CB8AC3E}">
        <p14:creationId xmlns:p14="http://schemas.microsoft.com/office/powerpoint/2010/main" val="291859866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304801"/>
            <a:ext cx="9009646" cy="830997"/>
          </a:xfrm>
          <a:prstGeom prst="rect">
            <a:avLst/>
          </a:prstGeom>
          <a:noFill/>
        </p:spPr>
        <p:txBody>
          <a:bodyPr wrap="none" rtlCol="0">
            <a:spAutoFit/>
          </a:bodyPr>
          <a:lstStyle/>
          <a:p>
            <a:r>
              <a:rPr lang="en-US" sz="4800" b="1" dirty="0"/>
              <a:t>Back in the box but not all the way</a:t>
            </a:r>
            <a:endParaRPr lang="en-US" sz="4800" b="1" dirty="0"/>
          </a:p>
        </p:txBody>
      </p:sp>
      <p:sp>
        <p:nvSpPr>
          <p:cNvPr id="3" name="Rectangle 2"/>
          <p:cNvSpPr/>
          <p:nvPr/>
        </p:nvSpPr>
        <p:spPr>
          <a:xfrm>
            <a:off x="1676400" y="1571686"/>
            <a:ext cx="8839200" cy="4524315"/>
          </a:xfrm>
          <a:prstGeom prst="rect">
            <a:avLst/>
          </a:prstGeom>
        </p:spPr>
        <p:txBody>
          <a:bodyPr wrap="square">
            <a:spAutoFit/>
          </a:bodyPr>
          <a:lstStyle/>
          <a:p>
            <a:r>
              <a:rPr lang="en-US" sz="2400" b="1" dirty="0"/>
              <a:t>“Nevertheless </a:t>
            </a:r>
            <a:r>
              <a:rPr lang="en-US" sz="2400" b="1" dirty="0"/>
              <a:t>my friends and companions were taken from the colored students of Harvard and neighboring institutions, and the colored folk of Boston and other cities. With them I led a happy and inspiring life. There were among them many educated and well-to-do folk; many young people studying or planning to study; many charming young women. We met and ate, danced and argued and planned a new world. I was exceptional among them, in </a:t>
            </a:r>
            <a:r>
              <a:rPr lang="en-US" sz="2400" b="1" u="sng" dirty="0"/>
              <a:t>my ideas on voluntary race segregation</a:t>
            </a:r>
            <a:r>
              <a:rPr lang="en-US" sz="2400" b="1" dirty="0"/>
              <a:t>; they for the most part saw salvation only in integration at the earliest moment and on almost any terms in white culture; </a:t>
            </a:r>
            <a:r>
              <a:rPr lang="en-US" sz="2400" b="1" u="sng" dirty="0"/>
              <a:t>I was firm in my criticism of white folk and in my more or less complete dream of a Negro self-sufficient culture even in America</a:t>
            </a:r>
            <a:r>
              <a:rPr lang="en-US" sz="2400" b="1" dirty="0"/>
              <a:t>.” (28)</a:t>
            </a:r>
            <a:endParaRPr lang="en-US" sz="2400" b="1" dirty="0"/>
          </a:p>
        </p:txBody>
      </p:sp>
    </p:spTree>
    <p:extLst>
      <p:ext uri="{BB962C8B-B14F-4D97-AF65-F5344CB8AC3E}">
        <p14:creationId xmlns:p14="http://schemas.microsoft.com/office/powerpoint/2010/main" val="82838808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871478"/>
            <a:ext cx="8991600" cy="2862322"/>
          </a:xfrm>
          <a:prstGeom prst="rect">
            <a:avLst/>
          </a:prstGeom>
        </p:spPr>
        <p:txBody>
          <a:bodyPr wrap="square">
            <a:spAutoFit/>
          </a:bodyPr>
          <a:lstStyle/>
          <a:p>
            <a:r>
              <a:rPr lang="en-US" sz="2000" b="1" dirty="0"/>
              <a:t>“As </a:t>
            </a:r>
            <a:r>
              <a:rPr lang="en-US" sz="2000" b="1" dirty="0"/>
              <a:t>I have said elsewhere, the National Association for the Advancement of Colored People </a:t>
            </a:r>
            <a:r>
              <a:rPr lang="en-US" sz="2000" b="1" dirty="0"/>
              <a:t>‘proved </a:t>
            </a:r>
            <a:r>
              <a:rPr lang="en-US" sz="2000" b="1" dirty="0"/>
              <a:t>between 1910 and the World War, </a:t>
            </a:r>
            <a:r>
              <a:rPr lang="en-US" sz="2000" b="1" u="sng" dirty="0"/>
              <a:t>one of the most effective organizations of the liberal spirit and the fight for social progress </a:t>
            </a:r>
            <a:r>
              <a:rPr lang="en-US" sz="2000" b="1" dirty="0"/>
              <a:t>which the Negro race in America has known</a:t>
            </a:r>
            <a:r>
              <a:rPr lang="en-US" sz="2000" b="1" dirty="0"/>
              <a:t>.’ </a:t>
            </a:r>
            <a:r>
              <a:rPr lang="en-US" sz="2000" b="1" dirty="0"/>
              <a:t>It fought frankly to make Negroes </a:t>
            </a:r>
            <a:r>
              <a:rPr lang="en-US" sz="2000" b="1" dirty="0"/>
              <a:t>‘politically </a:t>
            </a:r>
            <a:r>
              <a:rPr lang="en-US" sz="2000" b="1" dirty="0"/>
              <a:t>free from disfranchisement; legally free from caste and socially free from insult</a:t>
            </a:r>
            <a:r>
              <a:rPr lang="en-US" sz="2000" b="1" dirty="0"/>
              <a:t>.’ </a:t>
            </a:r>
            <a:r>
              <a:rPr lang="en-US" sz="2000" b="1" dirty="0"/>
              <a:t>It established the validity of the Fifteenth Amendment, the unconstitutionality of the </a:t>
            </a:r>
            <a:r>
              <a:rPr lang="en-US" sz="2000" b="1" dirty="0"/>
              <a:t>‘Grandfather </a:t>
            </a:r>
            <a:r>
              <a:rPr lang="en-US" sz="2000" b="1" dirty="0"/>
              <a:t>Clause</a:t>
            </a:r>
            <a:r>
              <a:rPr lang="en-US" sz="2000" b="1" dirty="0"/>
              <a:t>,’ </a:t>
            </a:r>
            <a:r>
              <a:rPr lang="en-US" sz="2000" b="1" dirty="0"/>
              <a:t>and the illegality of residential segregation. It reduced lynching from two hundred and thirty-five victims a year to a half dozen. But </a:t>
            </a:r>
            <a:r>
              <a:rPr lang="en-US" sz="2000" b="1" u="sng" dirty="0"/>
              <a:t>it did not and could not settle the </a:t>
            </a:r>
            <a:r>
              <a:rPr lang="en-US" sz="2000" b="1" u="sng" dirty="0"/>
              <a:t>‘Negro </a:t>
            </a:r>
            <a:r>
              <a:rPr lang="en-US" sz="2000" b="1" u="sng" dirty="0"/>
              <a:t>Problem</a:t>
            </a:r>
            <a:r>
              <a:rPr lang="en-US" sz="2000" b="1" dirty="0"/>
              <a:t>.’”  (69)</a:t>
            </a:r>
            <a:endParaRPr lang="en-US" sz="2000" b="1" dirty="0"/>
          </a:p>
        </p:txBody>
      </p:sp>
      <p:sp>
        <p:nvSpPr>
          <p:cNvPr id="3" name="Rectangle 2"/>
          <p:cNvSpPr/>
          <p:nvPr/>
        </p:nvSpPr>
        <p:spPr>
          <a:xfrm>
            <a:off x="1524000" y="3843278"/>
            <a:ext cx="8991600" cy="2862322"/>
          </a:xfrm>
          <a:prstGeom prst="rect">
            <a:avLst/>
          </a:prstGeom>
        </p:spPr>
        <p:txBody>
          <a:bodyPr wrap="square">
            <a:spAutoFit/>
          </a:bodyPr>
          <a:lstStyle/>
          <a:p>
            <a:r>
              <a:rPr lang="en-US" sz="2000" b="1" dirty="0"/>
              <a:t>“This </a:t>
            </a:r>
            <a:r>
              <a:rPr lang="en-US" sz="2000" b="1" dirty="0"/>
              <a:t>new field of endeavor represented a distinct break from my previous purely scientific program. While </a:t>
            </a:r>
            <a:r>
              <a:rPr lang="en-US" sz="2000" b="1" u="sng" dirty="0"/>
              <a:t>‘research’ </a:t>
            </a:r>
            <a:r>
              <a:rPr lang="en-US" sz="2000" b="1" u="sng" dirty="0"/>
              <a:t>was still among my duties</a:t>
            </a:r>
            <a:r>
              <a:rPr lang="en-US" sz="2000" b="1" dirty="0"/>
              <a:t>, there were in fact no funds for such work. My chief efforts were devoted to editing and publishing the </a:t>
            </a:r>
            <a:r>
              <a:rPr lang="en-US" sz="2000" b="1" i="1" dirty="0"/>
              <a:t>Crisis</a:t>
            </a:r>
            <a:r>
              <a:rPr lang="en-US" sz="2000" b="1" dirty="0"/>
              <a:t>, which I founded on my own responsibility, and over the protests of many of my associates. </a:t>
            </a:r>
            <a:r>
              <a:rPr lang="en-US" sz="2000" b="1" u="sng" dirty="0"/>
              <a:t>With the </a:t>
            </a:r>
            <a:r>
              <a:rPr lang="en-US" sz="2000" b="1" i="1" u="sng" dirty="0"/>
              <a:t>Crisis</a:t>
            </a:r>
            <a:r>
              <a:rPr lang="en-US" sz="2000" b="1" u="sng" dirty="0"/>
              <a:t>, I essayed a new role</a:t>
            </a:r>
            <a:r>
              <a:rPr lang="en-US" sz="2000" b="1" dirty="0"/>
              <a:t> of interpreting to the world the hindrances and aspirations of American Negroes. My older program appeared only as I supported my contentions with facts from current reports and observation or historic reference; my writing was reinforced by lecturing, and my facts increased by travel. </a:t>
            </a:r>
            <a:r>
              <a:rPr lang="en-US" sz="2000" b="1" dirty="0"/>
              <a:t>“ (70)</a:t>
            </a:r>
            <a:endParaRPr lang="en-US" sz="2000" b="1" dirty="0"/>
          </a:p>
        </p:txBody>
      </p:sp>
      <p:sp>
        <p:nvSpPr>
          <p:cNvPr id="4" name="TextBox 3"/>
          <p:cNvSpPr txBox="1"/>
          <p:nvPr/>
        </p:nvSpPr>
        <p:spPr>
          <a:xfrm>
            <a:off x="1676400" y="76200"/>
            <a:ext cx="5407634" cy="707886"/>
          </a:xfrm>
          <a:prstGeom prst="rect">
            <a:avLst/>
          </a:prstGeom>
          <a:noFill/>
        </p:spPr>
        <p:txBody>
          <a:bodyPr wrap="none" rtlCol="0">
            <a:spAutoFit/>
          </a:bodyPr>
          <a:lstStyle/>
          <a:p>
            <a:r>
              <a:rPr lang="en-US" sz="4000" b="1" dirty="0"/>
              <a:t>Struggle inside the box…</a:t>
            </a:r>
            <a:endParaRPr lang="en-US" sz="4000" b="1" dirty="0"/>
          </a:p>
        </p:txBody>
      </p:sp>
      <p:pic>
        <p:nvPicPr>
          <p:cNvPr id="6146" name="Picture 2" descr="https://encrypted-tbn3.gstatic.com/images?q=tbn:ANd9GcSxf5WjpMkZ2oDDR1Z-A_flT_z5whnrbPx9C-UYB7BTzSsBJaf34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128935"/>
            <a:ext cx="1227364" cy="71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09404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descr="https://encrypted-tbn3.gstatic.com/images?q=tbn:ANd9GcRVx6iAatWaJiBdrB8mbsfcEjtowa3M4THjFNPPeF-5MzUydKFg7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60940" y="203457"/>
            <a:ext cx="1002260" cy="101574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905000" y="76201"/>
            <a:ext cx="5334922" cy="769441"/>
          </a:xfrm>
          <a:prstGeom prst="rect">
            <a:avLst/>
          </a:prstGeom>
        </p:spPr>
        <p:txBody>
          <a:bodyPr wrap="none">
            <a:spAutoFit/>
          </a:bodyPr>
          <a:lstStyle/>
          <a:p>
            <a:r>
              <a:rPr lang="en-US" sz="4400" b="1" dirty="0"/>
              <a:t>Struggle </a:t>
            </a:r>
            <a:r>
              <a:rPr lang="en-US" sz="4400" b="1" dirty="0"/>
              <a:t>out </a:t>
            </a:r>
            <a:r>
              <a:rPr lang="en-US" sz="4400" b="1" dirty="0"/>
              <a:t>the box…</a:t>
            </a:r>
          </a:p>
        </p:txBody>
      </p:sp>
      <p:sp>
        <p:nvSpPr>
          <p:cNvPr id="3" name="Rectangle 2"/>
          <p:cNvSpPr/>
          <p:nvPr/>
        </p:nvSpPr>
        <p:spPr>
          <a:xfrm>
            <a:off x="1828800" y="914401"/>
            <a:ext cx="8534400" cy="3139321"/>
          </a:xfrm>
          <a:prstGeom prst="rect">
            <a:avLst/>
          </a:prstGeom>
        </p:spPr>
        <p:txBody>
          <a:bodyPr wrap="square">
            <a:spAutoFit/>
          </a:bodyPr>
          <a:lstStyle/>
          <a:p>
            <a:r>
              <a:rPr lang="en-US" sz="2200" b="1" dirty="0"/>
              <a:t>“</a:t>
            </a:r>
            <a:r>
              <a:rPr lang="en-US" sz="2200" b="1" u="sng" dirty="0"/>
              <a:t>The </a:t>
            </a:r>
            <a:r>
              <a:rPr lang="en-US" sz="2200" b="1" u="sng" dirty="0"/>
              <a:t>Pan-African congresses which I called in 1919, 1921 and 1923, were chiefly memorable for the excitement and opposition which they caused among the colonial imperialists</a:t>
            </a:r>
            <a:r>
              <a:rPr lang="en-US" sz="2200" b="1" dirty="0"/>
              <a:t>. Scarcely a prominent newspaper in Europe but used them as a text of warning, and persisted in coupling them with the demagogic </a:t>
            </a:r>
            <a:r>
              <a:rPr lang="en-US" sz="2200" b="1" dirty="0"/>
              <a:t>‘Garvey </a:t>
            </a:r>
            <a:r>
              <a:rPr lang="en-US" sz="2200" b="1" dirty="0"/>
              <a:t>Movement</a:t>
            </a:r>
            <a:r>
              <a:rPr lang="en-US" sz="2200" b="1" dirty="0"/>
              <a:t>,’ </a:t>
            </a:r>
            <a:r>
              <a:rPr lang="en-US" sz="2200" b="1" dirty="0"/>
              <a:t>then in its prime, as a warning for colonial governments to clamp down on colonial unrest. </a:t>
            </a:r>
            <a:r>
              <a:rPr lang="en-US" sz="2200" b="1" u="sng" dirty="0"/>
              <a:t>My only important action in this time, was a first trip to Africa</a:t>
            </a:r>
            <a:r>
              <a:rPr lang="en-US" sz="2200" b="1" dirty="0"/>
              <a:t>, almost by accident, and a vaster conception of the role of black men in the future of civilization</a:t>
            </a:r>
            <a:r>
              <a:rPr lang="en-US" sz="2200" b="1" dirty="0"/>
              <a:t>.” (80)</a:t>
            </a:r>
            <a:endParaRPr lang="en-US" sz="2200" b="1" dirty="0"/>
          </a:p>
        </p:txBody>
      </p:sp>
      <p:sp>
        <p:nvSpPr>
          <p:cNvPr id="4" name="Rectangle 3"/>
          <p:cNvSpPr/>
          <p:nvPr/>
        </p:nvSpPr>
        <p:spPr>
          <a:xfrm>
            <a:off x="1828800" y="3981034"/>
            <a:ext cx="8534400" cy="2800767"/>
          </a:xfrm>
          <a:prstGeom prst="rect">
            <a:avLst/>
          </a:prstGeom>
        </p:spPr>
        <p:txBody>
          <a:bodyPr wrap="square">
            <a:spAutoFit/>
          </a:bodyPr>
          <a:lstStyle/>
          <a:p>
            <a:r>
              <a:rPr lang="en-US" sz="2200" b="1" dirty="0"/>
              <a:t>“From </a:t>
            </a:r>
            <a:r>
              <a:rPr lang="en-US" sz="2200" b="1" dirty="0"/>
              <a:t>1910 to 1920, I had followed the path of sociology as an inseparable part of social reform, and social uplift as a method of scientific social investigation; then, in practice, I had conceived an interracial culture as superseding as our goal, a purely American culture; before I had conceived a program for this path, and after throes of bitter racial strife</a:t>
            </a:r>
            <a:r>
              <a:rPr lang="en-US" sz="2200" b="1" u="sng" dirty="0"/>
              <a:t>, I had emerged with a program of Pan-Africanism, as organized protection of the Negro world led by American Negroes. But American Negroes were not interested</a:t>
            </a:r>
            <a:r>
              <a:rPr lang="en-US" sz="2200" b="1" dirty="0"/>
              <a:t>.” (82)</a:t>
            </a:r>
            <a:endParaRPr lang="en-US" sz="2200" b="1" dirty="0"/>
          </a:p>
        </p:txBody>
      </p:sp>
    </p:spTree>
    <p:extLst>
      <p:ext uri="{BB962C8B-B14F-4D97-AF65-F5344CB8AC3E}">
        <p14:creationId xmlns:p14="http://schemas.microsoft.com/office/powerpoint/2010/main" val="296811318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1120200"/>
            <a:ext cx="8610600" cy="5509200"/>
          </a:xfrm>
          <a:prstGeom prst="rect">
            <a:avLst/>
          </a:prstGeom>
        </p:spPr>
        <p:txBody>
          <a:bodyPr wrap="square">
            <a:spAutoFit/>
          </a:bodyPr>
          <a:lstStyle/>
          <a:p>
            <a:r>
              <a:rPr lang="en-US" sz="2200" b="1" dirty="0"/>
              <a:t>“I </a:t>
            </a:r>
            <a:r>
              <a:rPr lang="en-US" sz="2200" b="1" dirty="0"/>
              <a:t>saw of course but little of Russia in one short month. I came to no conclusions as to whether the particular form of the Russian state was permanent or a passing </a:t>
            </a:r>
            <a:r>
              <a:rPr lang="en-US" sz="2200" b="1" dirty="0"/>
              <a:t>phase…But </a:t>
            </a:r>
            <a:r>
              <a:rPr lang="en-US" sz="2200" b="1" dirty="0"/>
              <a:t>of one thing I am certain</a:t>
            </a:r>
            <a:r>
              <a:rPr lang="en-US" sz="2200" b="1" u="sng" dirty="0"/>
              <a:t>: I believe in the dictum of Karl Marx, that the economic foundation of a nation is widely decisive for its politics, its art and its culture</a:t>
            </a:r>
            <a:r>
              <a:rPr lang="en-US" sz="2200" b="1" dirty="0"/>
              <a:t>. I saw clearly, when I left Russia, that our American Negro belief that the right to vote would give us work and decent wage; would abolish our illiteracy and decrease our sickness and crime, was justified only in part; that on the contrary, </a:t>
            </a:r>
            <a:r>
              <a:rPr lang="en-US" sz="2200" b="1" u="sng" dirty="0"/>
              <a:t>until we were able to earn a decent, independent living, we would never be allowed to cast a free ballot</a:t>
            </a:r>
            <a:r>
              <a:rPr lang="en-US" sz="2200" b="1" dirty="0"/>
              <a:t>; that poverty caused our ignorance, sickness and crime; and that poverty was not our fault but our misfortune, the result and aim of our segregation and color caste; </a:t>
            </a:r>
            <a:r>
              <a:rPr lang="en-US" sz="2200" b="1" u="sng" dirty="0"/>
              <a:t>that the solution of letting a few of our capitalists share with whites in the exploitation of our masses, would never be a solution of our problem</a:t>
            </a:r>
            <a:r>
              <a:rPr lang="en-US" sz="2200" b="1" dirty="0"/>
              <a:t>, </a:t>
            </a:r>
            <a:r>
              <a:rPr lang="en-US" sz="2200" b="1" u="sng" dirty="0"/>
              <a:t>but the forging of eternal chains</a:t>
            </a:r>
            <a:r>
              <a:rPr lang="en-US" sz="2200" b="1" dirty="0"/>
              <a:t>, as Modern India knows to its sorrow</a:t>
            </a:r>
            <a:r>
              <a:rPr lang="en-US" sz="2200" b="1" dirty="0"/>
              <a:t>.” (85)</a:t>
            </a:r>
            <a:endParaRPr lang="en-US" sz="2200" b="1" dirty="0"/>
          </a:p>
        </p:txBody>
      </p:sp>
      <p:sp>
        <p:nvSpPr>
          <p:cNvPr id="3" name="TextBox 2"/>
          <p:cNvSpPr txBox="1"/>
          <p:nvPr/>
        </p:nvSpPr>
        <p:spPr>
          <a:xfrm>
            <a:off x="1752601" y="381000"/>
            <a:ext cx="8723735" cy="707886"/>
          </a:xfrm>
          <a:prstGeom prst="rect">
            <a:avLst/>
          </a:prstGeom>
          <a:noFill/>
        </p:spPr>
        <p:txBody>
          <a:bodyPr wrap="none" rtlCol="0">
            <a:spAutoFit/>
          </a:bodyPr>
          <a:lstStyle/>
          <a:p>
            <a:r>
              <a:rPr lang="en-US" sz="4000" b="1" dirty="0" err="1"/>
              <a:t>DuBois</a:t>
            </a:r>
            <a:r>
              <a:rPr lang="en-US" sz="4000" b="1" dirty="0"/>
              <a:t> said capitalism is not the answer</a:t>
            </a:r>
            <a:endParaRPr lang="en-US" sz="4000" b="1" dirty="0"/>
          </a:p>
        </p:txBody>
      </p:sp>
    </p:spTree>
    <p:extLst>
      <p:ext uri="{BB962C8B-B14F-4D97-AF65-F5344CB8AC3E}">
        <p14:creationId xmlns:p14="http://schemas.microsoft.com/office/powerpoint/2010/main" val="125735914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1" y="228600"/>
            <a:ext cx="8698407" cy="6432530"/>
          </a:xfrm>
          <a:prstGeom prst="rect">
            <a:avLst/>
          </a:prstGeom>
          <a:noFill/>
        </p:spPr>
        <p:txBody>
          <a:bodyPr wrap="none" rtlCol="0">
            <a:spAutoFit/>
          </a:bodyPr>
          <a:lstStyle/>
          <a:p>
            <a:r>
              <a:rPr lang="en-US" sz="4800" b="1" dirty="0" err="1"/>
              <a:t>DuBois</a:t>
            </a:r>
            <a:r>
              <a:rPr lang="en-US" sz="4800" b="1" dirty="0"/>
              <a:t> lived all forms of struggle</a:t>
            </a:r>
          </a:p>
          <a:p>
            <a:endParaRPr lang="en-US" sz="2800" b="1" dirty="0"/>
          </a:p>
          <a:p>
            <a:r>
              <a:rPr lang="en-US" sz="2800" b="1" dirty="0"/>
              <a:t>Inside the box the fight is against all </a:t>
            </a:r>
          </a:p>
          <a:p>
            <a:r>
              <a:rPr lang="en-US" sz="2800" b="1" dirty="0"/>
              <a:t>forms of injustice – </a:t>
            </a:r>
            <a:r>
              <a:rPr lang="en-US" sz="2800" b="1" u="sng" dirty="0"/>
              <a:t>we have no choice</a:t>
            </a:r>
            <a:r>
              <a:rPr lang="en-US" sz="2800" b="1" dirty="0"/>
              <a:t>.</a:t>
            </a:r>
          </a:p>
          <a:p>
            <a:pPr marL="342900" indent="-342900">
              <a:buAutoNum type="arabicPeriod"/>
            </a:pPr>
            <a:endParaRPr lang="en-US" sz="2800" b="1" dirty="0"/>
          </a:p>
          <a:p>
            <a:r>
              <a:rPr lang="en-US" sz="2800" b="1" dirty="0"/>
              <a:t>Out the box we have to consider the possibility </a:t>
            </a:r>
          </a:p>
          <a:p>
            <a:r>
              <a:rPr lang="en-US" sz="2800" b="1" dirty="0"/>
              <a:t>of an alternative – </a:t>
            </a:r>
            <a:r>
              <a:rPr lang="en-US" sz="2800" b="1" u="sng" dirty="0"/>
              <a:t>we have no choice</a:t>
            </a:r>
            <a:r>
              <a:rPr lang="en-US" sz="2800" b="1" dirty="0"/>
              <a:t>.</a:t>
            </a:r>
          </a:p>
          <a:p>
            <a:endParaRPr lang="en-US" sz="2800" b="1" dirty="0"/>
          </a:p>
          <a:p>
            <a:r>
              <a:rPr lang="en-US" sz="2800" b="1" dirty="0"/>
              <a:t>Whether in or out of the box, we have to consider </a:t>
            </a:r>
          </a:p>
          <a:p>
            <a:r>
              <a:rPr lang="en-US" sz="2800" b="1" dirty="0"/>
              <a:t>the strategy of fighting to replace the box with </a:t>
            </a:r>
          </a:p>
          <a:p>
            <a:r>
              <a:rPr lang="en-US" sz="2800" b="1" dirty="0"/>
              <a:t>a new box – </a:t>
            </a:r>
            <a:r>
              <a:rPr lang="en-US" sz="2800" b="1" u="sng" dirty="0"/>
              <a:t>we have no choice</a:t>
            </a:r>
            <a:r>
              <a:rPr lang="en-US" sz="2800" b="1" dirty="0"/>
              <a:t>.</a:t>
            </a:r>
          </a:p>
          <a:p>
            <a:endParaRPr lang="en-US" sz="2800" b="1" dirty="0"/>
          </a:p>
          <a:p>
            <a:r>
              <a:rPr lang="en-US" sz="2800" b="1" u="sng" dirty="0"/>
              <a:t>Every form of struggle is necessary</a:t>
            </a:r>
            <a:r>
              <a:rPr lang="en-US" sz="2800" b="1" dirty="0"/>
              <a:t>, but only sufficient </a:t>
            </a:r>
          </a:p>
          <a:p>
            <a:r>
              <a:rPr lang="en-US" sz="2800" b="1" dirty="0"/>
              <a:t>w</a:t>
            </a:r>
            <a:r>
              <a:rPr lang="en-US" sz="2800" b="1" dirty="0"/>
              <a:t>hen they converge into one giant assault on the system</a:t>
            </a:r>
            <a:endParaRPr lang="en-US" sz="2800" b="1" dirty="0"/>
          </a:p>
        </p:txBody>
      </p:sp>
      <p:pic>
        <p:nvPicPr>
          <p:cNvPr id="8194" name="Picture 2" descr="https://encrypted-tbn3.gstatic.com/images?q=tbn:ANd9GcTzPegPg-JI7hUXCcVlYD6pUmeJvNU6L3qcpUQ0c_8F8Gox1qOS"/>
          <p:cNvPicPr>
            <a:picLocks noChangeAspect="1" noChangeArrowheads="1"/>
          </p:cNvPicPr>
          <p:nvPr/>
        </p:nvPicPr>
        <p:blipFill rotWithShape="1">
          <a:blip r:embed="rId2">
            <a:extLst>
              <a:ext uri="{28A0092B-C50C-407E-A947-70E740481C1C}">
                <a14:useLocalDpi xmlns:a14="http://schemas.microsoft.com/office/drawing/2010/main" val="0"/>
              </a:ext>
            </a:extLst>
          </a:blip>
          <a:srcRect b="12371"/>
          <a:stretch/>
        </p:blipFill>
        <p:spPr bwMode="auto">
          <a:xfrm>
            <a:off x="7543800" y="990600"/>
            <a:ext cx="3048000" cy="15147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937027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50221" y="1205091"/>
            <a:ext cx="7503080" cy="6063198"/>
          </a:xfrm>
          <a:prstGeom prst="rect">
            <a:avLst/>
          </a:prstGeom>
          <a:noFill/>
        </p:spPr>
        <p:txBody>
          <a:bodyPr wrap="none" rtlCol="0">
            <a:spAutoFit/>
          </a:bodyPr>
          <a:lstStyle/>
          <a:p>
            <a:r>
              <a:rPr lang="en-US" sz="4400" b="1" dirty="0"/>
              <a:t>Global economic crisis</a:t>
            </a:r>
          </a:p>
          <a:p>
            <a:r>
              <a:rPr lang="en-US" sz="4400" b="1" dirty="0"/>
              <a:t>	</a:t>
            </a:r>
            <a:r>
              <a:rPr lang="en-US" sz="4000" b="1" dirty="0"/>
              <a:t>1929 stock market crash</a:t>
            </a:r>
          </a:p>
          <a:p>
            <a:r>
              <a:rPr lang="en-US" sz="4400" b="1" dirty="0"/>
              <a:t>Rise of Fascism</a:t>
            </a:r>
          </a:p>
          <a:p>
            <a:r>
              <a:rPr lang="en-US" sz="4400" b="1" dirty="0"/>
              <a:t>	</a:t>
            </a:r>
            <a:r>
              <a:rPr lang="en-US" sz="4000" b="1" dirty="0"/>
              <a:t>1933 Hitler appointed</a:t>
            </a:r>
          </a:p>
          <a:p>
            <a:r>
              <a:rPr lang="en-US" sz="4000" b="1" dirty="0"/>
              <a:t>	</a:t>
            </a:r>
            <a:r>
              <a:rPr lang="en-US" sz="4000" b="1" dirty="0"/>
              <a:t>	Chancellor of Germany</a:t>
            </a:r>
          </a:p>
          <a:p>
            <a:r>
              <a:rPr lang="en-US" sz="4400" b="1" dirty="0"/>
              <a:t>Lynching in the US South</a:t>
            </a:r>
          </a:p>
          <a:p>
            <a:r>
              <a:rPr lang="en-US" sz="4400" b="1" dirty="0"/>
              <a:t>	</a:t>
            </a:r>
            <a:r>
              <a:rPr lang="en-US" sz="4000" b="1" dirty="0"/>
              <a:t>1892-1951 at least one official</a:t>
            </a:r>
          </a:p>
          <a:p>
            <a:r>
              <a:rPr lang="en-US" sz="4000" b="1" dirty="0"/>
              <a:t>	</a:t>
            </a:r>
            <a:r>
              <a:rPr lang="en-US" sz="4000" b="1" dirty="0"/>
              <a:t>	lynching a year</a:t>
            </a:r>
          </a:p>
          <a:p>
            <a:endParaRPr lang="en-US" sz="4400" b="1" dirty="0"/>
          </a:p>
        </p:txBody>
      </p:sp>
      <p:sp>
        <p:nvSpPr>
          <p:cNvPr id="3" name="TextBox 2"/>
          <p:cNvSpPr txBox="1"/>
          <p:nvPr/>
        </p:nvSpPr>
        <p:spPr>
          <a:xfrm>
            <a:off x="1676401" y="393413"/>
            <a:ext cx="8924687" cy="584775"/>
          </a:xfrm>
          <a:prstGeom prst="rect">
            <a:avLst/>
          </a:prstGeom>
          <a:noFill/>
        </p:spPr>
        <p:txBody>
          <a:bodyPr wrap="none" rtlCol="0">
            <a:spAutoFit/>
          </a:bodyPr>
          <a:lstStyle/>
          <a:p>
            <a:r>
              <a:rPr lang="en-US" sz="3200" b="1" u="sng" dirty="0"/>
              <a:t>The context for the essay by </a:t>
            </a:r>
            <a:r>
              <a:rPr lang="en-US" sz="3200" b="1" u="sng" dirty="0" err="1"/>
              <a:t>DuBois</a:t>
            </a:r>
            <a:r>
              <a:rPr lang="en-US" sz="3200" b="1" u="sng" dirty="0"/>
              <a:t> written in 1944</a:t>
            </a:r>
            <a:endParaRPr lang="en-US" sz="3200" b="1" u="sng" dirty="0"/>
          </a:p>
        </p:txBody>
      </p:sp>
      <p:sp>
        <p:nvSpPr>
          <p:cNvPr id="4" name="Down Arrow 3"/>
          <p:cNvSpPr/>
          <p:nvPr/>
        </p:nvSpPr>
        <p:spPr>
          <a:xfrm>
            <a:off x="8001000" y="1143000"/>
            <a:ext cx="2590800" cy="3200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8500693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s://encrypted-tbn0.gstatic.com/images?q=tbn:ANd9GcSWu0MH2NPfvbv9PkyTykmtSmGxFf-shsW2nE0DKUVeW18-6kx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52400"/>
            <a:ext cx="6477000" cy="6477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73195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474346"/>
            <a:ext cx="4953000" cy="5786199"/>
          </a:xfrm>
          <a:prstGeom prst="rect">
            <a:avLst/>
          </a:prstGeom>
        </p:spPr>
        <p:txBody>
          <a:bodyPr wrap="square">
            <a:spAutoFit/>
          </a:bodyPr>
          <a:lstStyle/>
          <a:p>
            <a:r>
              <a:rPr lang="en-US" sz="2800" b="1" dirty="0"/>
              <a:t>1941 State of the Union address</a:t>
            </a:r>
          </a:p>
          <a:p>
            <a:r>
              <a:rPr lang="en-US" dirty="0"/>
              <a:t>In the future days, which we seek to make secure, we look forward to a world founded upon four essential human freedoms. The first is </a:t>
            </a:r>
            <a:r>
              <a:rPr lang="en-US" b="1" dirty="0"/>
              <a:t>freedom of speech</a:t>
            </a:r>
            <a:r>
              <a:rPr lang="en-US" dirty="0"/>
              <a:t> and expression—everywhere in the world. The second is </a:t>
            </a:r>
            <a:r>
              <a:rPr lang="en-US" b="1" dirty="0"/>
              <a:t>freedom of every person to worship </a:t>
            </a:r>
            <a:r>
              <a:rPr lang="en-US" dirty="0"/>
              <a:t>God in his own way—everywhere in the world. The third is </a:t>
            </a:r>
            <a:r>
              <a:rPr lang="en-US" b="1" dirty="0"/>
              <a:t>freedom from want</a:t>
            </a:r>
            <a:r>
              <a:rPr lang="en-US" dirty="0"/>
              <a:t>—which, translated into world terms, means economic understandings which will secure to every nation a healthy peacetime life for its inhabitants—everywhere in the world. The fourth is </a:t>
            </a:r>
            <a:r>
              <a:rPr lang="en-US" b="1" dirty="0"/>
              <a:t>freedom from fear</a:t>
            </a:r>
            <a:r>
              <a:rPr lang="en-US" dirty="0"/>
              <a:t>—which, translated into world terms, means a world-wide reduction of armaments to such a point and in such a thorough fashion that no nation will be in a position to commit an act of physical aggression against any neighbor—anywhere in the world. That is no vision of a distant millennium. It is a definite basis for a kind of world attainable in our own time and generation.</a:t>
            </a:r>
            <a:endParaRPr lang="en-US" dirty="0"/>
          </a:p>
        </p:txBody>
      </p:sp>
      <p:pic>
        <p:nvPicPr>
          <p:cNvPr id="6146" name="Picture 2" descr="https://encrypted-tbn3.gstatic.com/images?q=tbn:ANd9GcSitVuWGVWvDHSzkTVLVLX5Ob4Ac1HPeLe7dfsmdFs4SUGdqISEu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1072" y="514350"/>
            <a:ext cx="3477468" cy="352425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https://encrypted-tbn3.gstatic.com/images?q=tbn:ANd9GcQOFhNobX1GgjhrDPOsrENU4vrzTmshaKKhMOIqb_9TSoBXiEZ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7830" y="4178856"/>
            <a:ext cx="3428195" cy="2374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896176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1" y="1748910"/>
            <a:ext cx="6922151" cy="5109091"/>
          </a:xfrm>
          <a:prstGeom prst="rect">
            <a:avLst/>
          </a:prstGeom>
          <a:noFill/>
        </p:spPr>
        <p:txBody>
          <a:bodyPr wrap="none" rtlCol="0">
            <a:spAutoFit/>
          </a:bodyPr>
          <a:lstStyle/>
          <a:p>
            <a:r>
              <a:rPr lang="en-US" sz="4400" b="1" dirty="0"/>
              <a:t>1941</a:t>
            </a:r>
          </a:p>
          <a:p>
            <a:endParaRPr lang="en-US" sz="4400" b="1" dirty="0"/>
          </a:p>
          <a:p>
            <a:r>
              <a:rPr lang="en-US" sz="4400" b="1" dirty="0"/>
              <a:t>March on Washington threat</a:t>
            </a:r>
            <a:endParaRPr lang="en-US" sz="4400" b="1" dirty="0"/>
          </a:p>
          <a:p>
            <a:endParaRPr lang="en-US" sz="4400" b="1" dirty="0"/>
          </a:p>
          <a:p>
            <a:r>
              <a:rPr lang="en-US" sz="4400" b="1" dirty="0"/>
              <a:t>Executive Order 8802</a:t>
            </a:r>
          </a:p>
          <a:p>
            <a:r>
              <a:rPr lang="en-US" sz="4400" b="1" dirty="0"/>
              <a:t>The President's Committee </a:t>
            </a:r>
          </a:p>
          <a:p>
            <a:r>
              <a:rPr lang="en-US" sz="4400" b="1" dirty="0"/>
              <a:t>on Fair Employment Practice</a:t>
            </a:r>
          </a:p>
          <a:p>
            <a:endParaRPr lang="en-US" dirty="0"/>
          </a:p>
        </p:txBody>
      </p:sp>
      <p:pic>
        <p:nvPicPr>
          <p:cNvPr id="18434" name="Picture 2" descr="https://encrypted-tbn2.gstatic.com/images?q=tbn:ANd9GcRVgPEubfpeRsbIZnnm9koQn-VbivsaNtcMUdZzWLgbxrS7J3qwP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1" y="44450"/>
            <a:ext cx="3476625" cy="292320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733801" y="381001"/>
            <a:ext cx="3861955" cy="461665"/>
          </a:xfrm>
          <a:prstGeom prst="rect">
            <a:avLst/>
          </a:prstGeom>
          <a:noFill/>
        </p:spPr>
        <p:txBody>
          <a:bodyPr wrap="none" rtlCol="0">
            <a:spAutoFit/>
          </a:bodyPr>
          <a:lstStyle/>
          <a:p>
            <a:r>
              <a:rPr lang="en-US" sz="2400" b="1" dirty="0"/>
              <a:t>A Philip Randolph 1889-1979</a:t>
            </a:r>
            <a:endParaRPr lang="en-US" sz="2400" b="1" dirty="0"/>
          </a:p>
        </p:txBody>
      </p:sp>
    </p:spTree>
    <p:extLst>
      <p:ext uri="{BB962C8B-B14F-4D97-AF65-F5344CB8AC3E}">
        <p14:creationId xmlns:p14="http://schemas.microsoft.com/office/powerpoint/2010/main" val="37646956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s://encrypted-tbn1.gstatic.com/images?q=tbn:ANd9GcQdfgsZWsJlXpik57fgwc4u7cfhWowiRAXIlrRz55awiig6nPfBE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9800" y="42862"/>
            <a:ext cx="3375801" cy="315753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676401" y="1748910"/>
            <a:ext cx="8101833" cy="4431983"/>
          </a:xfrm>
          <a:prstGeom prst="rect">
            <a:avLst/>
          </a:prstGeom>
          <a:noFill/>
        </p:spPr>
        <p:txBody>
          <a:bodyPr wrap="none" rtlCol="0">
            <a:spAutoFit/>
          </a:bodyPr>
          <a:lstStyle/>
          <a:p>
            <a:r>
              <a:rPr lang="en-US" sz="4400" b="1" dirty="0"/>
              <a:t>1954</a:t>
            </a:r>
          </a:p>
          <a:p>
            <a:endParaRPr lang="en-US" sz="4400" b="1" dirty="0"/>
          </a:p>
          <a:p>
            <a:r>
              <a:rPr lang="en-US" sz="4400" b="1" dirty="0"/>
              <a:t>Brown </a:t>
            </a:r>
            <a:r>
              <a:rPr lang="en-US" sz="4400" b="1" dirty="0" err="1"/>
              <a:t>vs</a:t>
            </a:r>
            <a:r>
              <a:rPr lang="en-US" sz="4400" b="1" dirty="0"/>
              <a:t> Board of Education</a:t>
            </a:r>
          </a:p>
          <a:p>
            <a:endParaRPr lang="en-US" sz="4400" b="1" dirty="0"/>
          </a:p>
          <a:p>
            <a:r>
              <a:rPr lang="en-US" sz="4400" b="1" dirty="0"/>
              <a:t>Massive movement for integrated</a:t>
            </a:r>
          </a:p>
          <a:p>
            <a:r>
              <a:rPr lang="en-US" sz="4400" b="1" dirty="0"/>
              <a:t>Quality education</a:t>
            </a:r>
          </a:p>
          <a:p>
            <a:endParaRPr lang="en-US" dirty="0"/>
          </a:p>
        </p:txBody>
      </p:sp>
      <p:sp>
        <p:nvSpPr>
          <p:cNvPr id="3" name="TextBox 2"/>
          <p:cNvSpPr txBox="1"/>
          <p:nvPr/>
        </p:nvSpPr>
        <p:spPr>
          <a:xfrm>
            <a:off x="3733800" y="381001"/>
            <a:ext cx="4143314" cy="461665"/>
          </a:xfrm>
          <a:prstGeom prst="rect">
            <a:avLst/>
          </a:prstGeom>
          <a:noFill/>
        </p:spPr>
        <p:txBody>
          <a:bodyPr wrap="none" rtlCol="0">
            <a:spAutoFit/>
          </a:bodyPr>
          <a:lstStyle/>
          <a:p>
            <a:r>
              <a:rPr lang="en-US" sz="2400" b="1" dirty="0"/>
              <a:t>Thurgood Marshall 1908 - 1993</a:t>
            </a:r>
            <a:endParaRPr lang="en-US" sz="2400" b="1" dirty="0"/>
          </a:p>
        </p:txBody>
      </p:sp>
    </p:spTree>
    <p:extLst>
      <p:ext uri="{BB962C8B-B14F-4D97-AF65-F5344CB8AC3E}">
        <p14:creationId xmlns:p14="http://schemas.microsoft.com/office/powerpoint/2010/main" val="85040908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4155" t="17578" r="43735" b="26000"/>
          <a:stretch/>
        </p:blipFill>
        <p:spPr bwMode="auto">
          <a:xfrm>
            <a:off x="6407889" y="109378"/>
            <a:ext cx="3944679" cy="629142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34012" t="14510" r="42625" b="26326"/>
          <a:stretch/>
        </p:blipFill>
        <p:spPr bwMode="auto">
          <a:xfrm>
            <a:off x="1905000" y="152400"/>
            <a:ext cx="3962400" cy="627120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505201" y="6096001"/>
            <a:ext cx="652743" cy="646331"/>
          </a:xfrm>
          <a:prstGeom prst="rect">
            <a:avLst/>
          </a:prstGeom>
          <a:noFill/>
        </p:spPr>
        <p:txBody>
          <a:bodyPr wrap="none" rtlCol="0">
            <a:spAutoFit/>
          </a:bodyPr>
          <a:lstStyle/>
          <a:p>
            <a:r>
              <a:rPr lang="en-US" b="1" dirty="0"/>
              <a:t>1944</a:t>
            </a:r>
          </a:p>
          <a:p>
            <a:endParaRPr lang="en-US" dirty="0"/>
          </a:p>
        </p:txBody>
      </p:sp>
      <p:sp>
        <p:nvSpPr>
          <p:cNvPr id="2" name="TextBox 1"/>
          <p:cNvSpPr txBox="1"/>
          <p:nvPr/>
        </p:nvSpPr>
        <p:spPr>
          <a:xfrm>
            <a:off x="5525758" y="6432462"/>
            <a:ext cx="5195140" cy="369332"/>
          </a:xfrm>
          <a:prstGeom prst="rect">
            <a:avLst/>
          </a:prstGeom>
          <a:noFill/>
        </p:spPr>
        <p:txBody>
          <a:bodyPr wrap="none" rtlCol="0">
            <a:spAutoFit/>
          </a:bodyPr>
          <a:lstStyle/>
          <a:p>
            <a:r>
              <a:rPr lang="en-US" dirty="0">
                <a:hlinkClick r:id="rId4"/>
              </a:rPr>
              <a:t>http://</a:t>
            </a:r>
            <a:r>
              <a:rPr lang="en-US" dirty="0">
                <a:hlinkClick r:id="rId4"/>
              </a:rPr>
              <a:t>www.webdubois.org/dbMyEvolvingPrgm.html</a:t>
            </a:r>
            <a:r>
              <a:rPr lang="en-US" dirty="0"/>
              <a:t> </a:t>
            </a:r>
            <a:endParaRPr lang="en-US" dirty="0"/>
          </a:p>
        </p:txBody>
      </p:sp>
    </p:spTree>
    <p:extLst>
      <p:ext uri="{BB962C8B-B14F-4D97-AF65-F5344CB8AC3E}">
        <p14:creationId xmlns:p14="http://schemas.microsoft.com/office/powerpoint/2010/main" val="373870468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28800" y="990600"/>
            <a:ext cx="8745856" cy="4801314"/>
          </a:xfrm>
          <a:prstGeom prst="rect">
            <a:avLst/>
          </a:prstGeom>
          <a:noFill/>
        </p:spPr>
        <p:txBody>
          <a:bodyPr wrap="none" rtlCol="0">
            <a:spAutoFit/>
          </a:bodyPr>
          <a:lstStyle/>
          <a:p>
            <a:r>
              <a:rPr lang="en-US" sz="3400" b="1" u="sng" dirty="0"/>
              <a:t>Key questions to guide us in reading this essay</a:t>
            </a:r>
          </a:p>
          <a:p>
            <a:endParaRPr lang="en-US" sz="3400" b="1" dirty="0"/>
          </a:p>
          <a:p>
            <a:pPr marL="514350" indent="-514350">
              <a:buAutoNum type="arabicPeriod"/>
            </a:pPr>
            <a:r>
              <a:rPr lang="en-US" sz="3400" b="1" dirty="0"/>
              <a:t>How did </a:t>
            </a:r>
            <a:r>
              <a:rPr lang="en-US" sz="3400" b="1" dirty="0" err="1"/>
              <a:t>DuBois</a:t>
            </a:r>
            <a:r>
              <a:rPr lang="en-US" sz="3400" b="1" dirty="0"/>
              <a:t> analyze </a:t>
            </a:r>
            <a:r>
              <a:rPr lang="en-US" sz="3400" b="1" u="sng" dirty="0"/>
              <a:t>the box</a:t>
            </a:r>
            <a:r>
              <a:rPr lang="en-US" sz="3400" b="1" dirty="0"/>
              <a:t>?</a:t>
            </a:r>
          </a:p>
          <a:p>
            <a:pPr marL="514350" indent="-514350">
              <a:buAutoNum type="arabicPeriod"/>
            </a:pPr>
            <a:endParaRPr lang="en-US" sz="3400" b="1" dirty="0"/>
          </a:p>
          <a:p>
            <a:pPr marL="514350" indent="-514350">
              <a:buAutoNum type="arabicPeriod"/>
            </a:pPr>
            <a:r>
              <a:rPr lang="en-US" sz="3400" b="1" dirty="0"/>
              <a:t>How did </a:t>
            </a:r>
            <a:r>
              <a:rPr lang="en-US" sz="3400" b="1" dirty="0" err="1"/>
              <a:t>DuBois</a:t>
            </a:r>
            <a:r>
              <a:rPr lang="en-US" sz="3400" b="1" dirty="0"/>
              <a:t> live and struggle </a:t>
            </a:r>
            <a:r>
              <a:rPr lang="en-US" sz="3400" b="1" u="sng" dirty="0"/>
              <a:t>in the box</a:t>
            </a:r>
            <a:r>
              <a:rPr lang="en-US" sz="3400" b="1" dirty="0"/>
              <a:t>?</a:t>
            </a:r>
          </a:p>
          <a:p>
            <a:pPr marL="514350" indent="-514350">
              <a:buAutoNum type="arabicPeriod"/>
            </a:pPr>
            <a:endParaRPr lang="en-US" sz="3400" b="1" dirty="0"/>
          </a:p>
          <a:p>
            <a:pPr marL="514350" indent="-514350">
              <a:buAutoNum type="arabicPeriod"/>
            </a:pPr>
            <a:r>
              <a:rPr lang="en-US" sz="3400" b="1" dirty="0"/>
              <a:t>How did </a:t>
            </a:r>
            <a:r>
              <a:rPr lang="en-US" sz="3400" b="1" dirty="0" err="1"/>
              <a:t>DuBois</a:t>
            </a:r>
            <a:r>
              <a:rPr lang="en-US" sz="3400" b="1" dirty="0"/>
              <a:t> struggle </a:t>
            </a:r>
            <a:r>
              <a:rPr lang="en-US" sz="3400" b="1" u="sng" dirty="0"/>
              <a:t>out the box</a:t>
            </a:r>
            <a:r>
              <a:rPr lang="en-US" sz="3400" b="1" dirty="0"/>
              <a:t>?</a:t>
            </a:r>
          </a:p>
          <a:p>
            <a:pPr marL="514350" indent="-514350">
              <a:buAutoNum type="arabicPeriod"/>
            </a:pPr>
            <a:endParaRPr lang="en-US" sz="3400" b="1" dirty="0"/>
          </a:p>
          <a:p>
            <a:pPr marL="514350" indent="-514350">
              <a:buAutoNum type="arabicPeriod"/>
            </a:pPr>
            <a:r>
              <a:rPr lang="en-US" sz="3400" b="1" dirty="0"/>
              <a:t>How did </a:t>
            </a:r>
            <a:r>
              <a:rPr lang="en-US" sz="3400" b="1" dirty="0" err="1"/>
              <a:t>DuBois</a:t>
            </a:r>
            <a:r>
              <a:rPr lang="en-US" sz="3400" b="1" dirty="0"/>
              <a:t> fight for </a:t>
            </a:r>
            <a:r>
              <a:rPr lang="en-US" sz="3400" b="1" u="sng" dirty="0"/>
              <a:t>a new box</a:t>
            </a:r>
            <a:r>
              <a:rPr lang="en-US" sz="3400" b="1" dirty="0"/>
              <a:t>?</a:t>
            </a:r>
            <a:endParaRPr lang="en-US" sz="3400" b="1" dirty="0"/>
          </a:p>
        </p:txBody>
      </p:sp>
      <p:sp>
        <p:nvSpPr>
          <p:cNvPr id="3" name="Oval 2"/>
          <p:cNvSpPr/>
          <p:nvPr/>
        </p:nvSpPr>
        <p:spPr>
          <a:xfrm>
            <a:off x="9668256" y="5858590"/>
            <a:ext cx="694944" cy="694611"/>
          </a:xfrm>
          <a:prstGeom prst="ellipse">
            <a:avLst/>
          </a:prstGeom>
          <a:solidFill>
            <a:srgbClr val="3F9B4A"/>
          </a:solidFill>
          <a:ln>
            <a:solidFill>
              <a:srgbClr val="3F9B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156932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3080</Words>
  <Application>Microsoft Office PowerPoint</Application>
  <PresentationFormat>Widescreen</PresentationFormat>
  <Paragraphs>124</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Illinois GSLIS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Gerald McWorter</dc:creator>
  <cp:lastModifiedBy>Gerald McWorter</cp:lastModifiedBy>
  <cp:revision>1</cp:revision>
  <dcterms:created xsi:type="dcterms:W3CDTF">2016-02-09T19:46:44Z</dcterms:created>
  <dcterms:modified xsi:type="dcterms:W3CDTF">2016-02-09T19:47:17Z</dcterms:modified>
</cp:coreProperties>
</file>